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  <p:sldMasterId id="2147483713" r:id="rId5"/>
  </p:sldMasterIdLst>
  <p:notesMasterIdLst>
    <p:notesMasterId r:id="rId19"/>
  </p:notesMasterIdLst>
  <p:handoutMasterIdLst>
    <p:handoutMasterId r:id="rId20"/>
  </p:handoutMasterIdLst>
  <p:sldIdLst>
    <p:sldId id="410" r:id="rId6"/>
    <p:sldId id="423" r:id="rId7"/>
    <p:sldId id="418" r:id="rId8"/>
    <p:sldId id="419" r:id="rId9"/>
    <p:sldId id="412" r:id="rId10"/>
    <p:sldId id="256" r:id="rId11"/>
    <p:sldId id="417" r:id="rId12"/>
    <p:sldId id="420" r:id="rId13"/>
    <p:sldId id="421" r:id="rId14"/>
    <p:sldId id="404" r:id="rId15"/>
    <p:sldId id="422" r:id="rId16"/>
    <p:sldId id="426" r:id="rId17"/>
    <p:sldId id="425" r:id="rId18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29F3"/>
    <a:srgbClr val="EE12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6327" autoAdjust="0"/>
  </p:normalViewPr>
  <p:slideViewPr>
    <p:cSldViewPr snapToGrid="0">
      <p:cViewPr>
        <p:scale>
          <a:sx n="125" d="100"/>
          <a:sy n="125" d="100"/>
        </p:scale>
        <p:origin x="1584" y="8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394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de-DE" dirty="0" err="1"/>
              <a:t>Intersection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Union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>
        <c:manualLayout>
          <c:layoutTarget val="inner"/>
          <c:xMode val="edge"/>
          <c:yMode val="edge"/>
          <c:x val="0.18967634514435697"/>
          <c:y val="8.9407407407407408E-2"/>
          <c:w val="0.79886532152230971"/>
          <c:h val="0.6027487605715952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Overall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F04C1F24-651A-4EDD-9D78-2F273F7AADE9}" type="VALUE">
                      <a:rPr lang="en-US" baseline="0" smtClean="0">
                        <a:solidFill>
                          <a:schemeClr val="bg1"/>
                        </a:solidFill>
                      </a:rPr>
                      <a:pPr/>
                      <a:t>[WERT]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  <a:p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31 Videos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7789-4366-9F29-D9055584E89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Tabelle1!$B$2</c:f>
              <c:numCache>
                <c:formatCode>General</c:formatCode>
                <c:ptCount val="1"/>
                <c:pt idx="0">
                  <c:v>0.72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Tabelle1!$A$2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0-7789-4366-9F29-D9055584E89C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Hell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6A48806F-BB4D-46DD-AFC6-B7C869F8AC72}" type="VALUE">
                      <a:rPr lang="en-US" baseline="0" smtClean="0">
                        <a:solidFill>
                          <a:schemeClr val="bg1"/>
                        </a:solidFill>
                      </a:rPr>
                      <a:pPr/>
                      <a:t>[WERT]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  <a:p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20 Videos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757-4BC7-BC9B-C4120CC92E5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Tabelle1!$C$2</c:f>
              <c:numCache>
                <c:formatCode>General</c:formatCode>
                <c:ptCount val="1"/>
                <c:pt idx="0">
                  <c:v>0.71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Tabelle1!$A$2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3-7789-4366-9F29-D9055584E89C}"/>
            </c:ext>
          </c:extLst>
        </c:ser>
        <c:ser>
          <c:idx val="2"/>
          <c:order val="2"/>
          <c:tx>
            <c:strRef>
              <c:f>Tabelle1!$D$1</c:f>
              <c:strCache>
                <c:ptCount val="1"/>
                <c:pt idx="0">
                  <c:v>Dunkel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702E52-98B7-4B66-A611-C8D69774CB54}" type="VALUE">
                      <a:rPr lang="en-US" baseline="0" smtClean="0">
                        <a:solidFill>
                          <a:schemeClr val="bg1"/>
                        </a:solidFill>
                      </a:rPr>
                      <a:pPr/>
                      <a:t>[WERT]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  <a:p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9 Videos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7789-4366-9F29-D9055584E89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Tabelle1!$D$2</c:f>
              <c:numCache>
                <c:formatCode>General</c:formatCode>
                <c:ptCount val="1"/>
                <c:pt idx="0">
                  <c:v>0.76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Tabelle1!$A$2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4-7789-4366-9F29-D9055584E89C}"/>
            </c:ext>
          </c:extLst>
        </c:ser>
        <c:ser>
          <c:idx val="3"/>
          <c:order val="3"/>
          <c:tx>
            <c:strRef>
              <c:f>Tabelle1!$E$1</c:f>
              <c:strCache>
                <c:ptCount val="1"/>
                <c:pt idx="0">
                  <c:v>Close up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F47ED6EA-7A25-448A-ADD1-E838A94BE7B9}" type="VALUE">
                      <a:rPr lang="en-US" baseline="0" smtClean="0">
                        <a:solidFill>
                          <a:schemeClr val="bg1"/>
                        </a:solidFill>
                      </a:rPr>
                      <a:pPr/>
                      <a:t>[WERT]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  <a:p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2 Videos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1757-4BC7-BC9B-C4120CC92E5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Tabelle1!$E$2</c:f>
              <c:numCache>
                <c:formatCode>General</c:formatCode>
                <c:ptCount val="1"/>
                <c:pt idx="0">
                  <c:v>0.31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Tabelle1!$A$2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5-7789-4366-9F29-D9055584E89C}"/>
            </c:ext>
          </c:extLst>
        </c:ser>
        <c:ser>
          <c:idx val="4"/>
          <c:order val="4"/>
          <c:tx>
            <c:strRef>
              <c:f>Tabelle1!$F$1</c:f>
              <c:strCache>
                <c:ptCount val="1"/>
                <c:pt idx="0">
                  <c:v>Default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BE61B420-51F6-4CF9-9341-CF7AE8C37F51}" type="VALUE">
                      <a:rPr lang="en-US" baseline="0" smtClean="0">
                        <a:solidFill>
                          <a:schemeClr val="bg1"/>
                        </a:solidFill>
                      </a:rPr>
                      <a:pPr/>
                      <a:t>[WERT]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  <a:p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16 Videos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1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757-4BC7-BC9B-C4120CC92E5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Tabelle1!$F$2</c:f>
              <c:numCache>
                <c:formatCode>General</c:formatCode>
                <c:ptCount val="1"/>
                <c:pt idx="0">
                  <c:v>0.74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Tabelle1!$A$2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6-7789-4366-9F29-D9055584E89C}"/>
            </c:ext>
          </c:extLst>
        </c:ser>
        <c:ser>
          <c:idx val="5"/>
          <c:order val="5"/>
          <c:tx>
            <c:strRef>
              <c:f>Tabelle1!$G$1</c:f>
              <c:strCache>
                <c:ptCount val="1"/>
                <c:pt idx="0">
                  <c:v>Hindernisse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785BCF70-D38E-4C4A-8B8F-4A2E9FBC679F}" type="VALUE">
                      <a:rPr lang="en-US" baseline="0" smtClean="0">
                        <a:solidFill>
                          <a:schemeClr val="bg1"/>
                        </a:solidFill>
                      </a:rPr>
                      <a:pPr/>
                      <a:t>[WERT]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  <a:p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13 Videos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7789-4366-9F29-D9055584E89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Tabelle1!$G$2</c:f>
              <c:numCache>
                <c:formatCode>General</c:formatCode>
                <c:ptCount val="1"/>
                <c:pt idx="0">
                  <c:v>0.7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Tabelle1!$A$2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7-7789-4366-9F29-D9055584E89C}"/>
            </c:ext>
          </c:extLst>
        </c:ser>
        <c:ser>
          <c:idx val="6"/>
          <c:order val="6"/>
          <c:tx>
            <c:strRef>
              <c:f>Tabelle1!$H$1</c:f>
              <c:strCache>
                <c:ptCount val="1"/>
                <c:pt idx="0">
                  <c:v>Hinter Verdeckungen</c:v>
                </c:pt>
              </c:strCache>
            </c:strRef>
          </c:tx>
          <c:spPr>
            <a:solidFill>
              <a:srgbClr val="3329F3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66C1FE5-4D40-4DD2-AEDD-B65C79B5A61C}" type="VALUE">
                      <a:rPr lang="en-US" smtClean="0">
                        <a:solidFill>
                          <a:schemeClr val="bg1"/>
                        </a:solidFill>
                      </a:rPr>
                      <a:pPr/>
                      <a:t>[WERT]</a:t>
                    </a:fld>
                    <a:endParaRPr lang="en-US" dirty="0">
                      <a:solidFill>
                        <a:schemeClr val="bg1"/>
                      </a:solidFill>
                    </a:endParaRPr>
                  </a:p>
                  <a:p>
                    <a:r>
                      <a:rPr lang="en-US" dirty="0">
                        <a:solidFill>
                          <a:schemeClr val="bg1"/>
                        </a:solidFill>
                      </a:rPr>
                      <a:t>7 Videos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1757-4BC7-BC9B-C4120CC92E5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ctr"/>
            <c:showLegendKey val="0"/>
            <c:showVal val="1"/>
            <c:showCatName val="0"/>
            <c:showSerName val="1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Tabelle1!$H$2</c:f>
              <c:numCache>
                <c:formatCode>General</c:formatCode>
                <c:ptCount val="1"/>
                <c:pt idx="0">
                  <c:v>0.67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Tabelle1!$A$2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0-1757-4BC7-BC9B-C4120CC92E5A}"/>
            </c:ext>
          </c:extLst>
        </c:ser>
        <c:ser>
          <c:idx val="7"/>
          <c:order val="7"/>
          <c:tx>
            <c:strRef>
              <c:f>Tabelle1!$I$1</c:f>
              <c:strCache>
                <c:ptCount val="1"/>
                <c:pt idx="0">
                  <c:v>Sprint hinter Verdeckungen</c:v>
                </c:pt>
              </c:strCache>
            </c:strRef>
          </c:tx>
          <c:spPr>
            <a:solidFill>
              <a:schemeClr val="accent2">
                <a:lumMod val="50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34F26C19-B83F-4E8F-BA13-F9804D9AAE49}" type="VALUE">
                      <a:rPr lang="en-US" smtClean="0">
                        <a:solidFill>
                          <a:schemeClr val="bg1"/>
                        </a:solidFill>
                      </a:rPr>
                      <a:pPr/>
                      <a:t>[WERT]</a:t>
                    </a:fld>
                    <a:endParaRPr lang="en-US" dirty="0">
                      <a:solidFill>
                        <a:schemeClr val="bg1"/>
                      </a:solidFill>
                    </a:endParaRPr>
                  </a:p>
                  <a:p>
                    <a:r>
                      <a:rPr lang="en-US" dirty="0">
                        <a:solidFill>
                          <a:schemeClr val="bg1"/>
                        </a:solidFill>
                      </a:rPr>
                      <a:t>2 Videos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separator> 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757-4BC7-BC9B-C4120CC92E5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Tabelle1!$I$2</c:f>
              <c:numCache>
                <c:formatCode>General</c:formatCode>
                <c:ptCount val="1"/>
                <c:pt idx="0">
                  <c:v>0.55000000000000004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Tabelle1!$A$2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1-1757-4BC7-BC9B-C4120CC92E5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068381615"/>
        <c:axId val="1068382575"/>
      </c:barChart>
      <c:catAx>
        <c:axId val="10683816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68382575"/>
        <c:crosses val="autoZero"/>
        <c:auto val="1"/>
        <c:lblAlgn val="ctr"/>
        <c:lblOffset val="100"/>
        <c:noMultiLvlLbl val="0"/>
      </c:catAx>
      <c:valAx>
        <c:axId val="1068382575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6838161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1">
          <a:solidFill>
            <a:schemeClr val="tx1"/>
          </a:solidFill>
        </a:defRPr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CE4626-EA8F-46D0-839D-1F45E7A7E08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77B60C97-7936-4DA9-80C5-675018B5280A}">
      <dgm:prSet phldrT="[Text]"/>
      <dgm:spPr/>
      <dgm:t>
        <a:bodyPr/>
        <a:lstStyle/>
        <a:p>
          <a:r>
            <a:rPr lang="de-DE" sz="2100" b="1" dirty="0">
              <a:solidFill>
                <a:schemeClr val="bg1"/>
              </a:solidFill>
            </a:rPr>
            <a:t>Detektor</a:t>
          </a:r>
        </a:p>
      </dgm:t>
    </dgm:pt>
    <dgm:pt modelId="{7D26DEC2-C360-495D-A4B1-5B241C12F3A9}" type="parTrans" cxnId="{875245AC-CD08-480B-8AE3-8B64657B9A7F}">
      <dgm:prSet/>
      <dgm:spPr/>
      <dgm:t>
        <a:bodyPr/>
        <a:lstStyle/>
        <a:p>
          <a:endParaRPr lang="de-DE"/>
        </a:p>
      </dgm:t>
    </dgm:pt>
    <dgm:pt modelId="{102EF6A1-C5E7-446B-90B1-C4B48174C684}" type="sibTrans" cxnId="{875245AC-CD08-480B-8AE3-8B64657B9A7F}">
      <dgm:prSet/>
      <dgm:spPr/>
      <dgm:t>
        <a:bodyPr/>
        <a:lstStyle/>
        <a:p>
          <a:endParaRPr lang="de-DE"/>
        </a:p>
      </dgm:t>
    </dgm:pt>
    <dgm:pt modelId="{C9C8BC62-A7B7-4C8D-B947-A1E4FD4103C4}">
      <dgm:prSet phldrT="[Text]" custT="1"/>
      <dgm:spPr/>
      <dgm:t>
        <a:bodyPr/>
        <a:lstStyle/>
        <a:p>
          <a:r>
            <a:rPr lang="de-DE" sz="1800" dirty="0">
              <a:solidFill>
                <a:schemeClr val="bg1"/>
              </a:solidFill>
            </a:rPr>
            <a:t>HOG-Detektor</a:t>
          </a:r>
        </a:p>
      </dgm:t>
    </dgm:pt>
    <dgm:pt modelId="{64C74329-348D-463A-8C90-433FA96852FC}" type="parTrans" cxnId="{722B354A-363C-46DD-94F8-CC125A921516}">
      <dgm:prSet/>
      <dgm:spPr/>
      <dgm:t>
        <a:bodyPr/>
        <a:lstStyle/>
        <a:p>
          <a:endParaRPr lang="de-DE"/>
        </a:p>
      </dgm:t>
    </dgm:pt>
    <dgm:pt modelId="{5986A2DB-CA4D-4380-B440-F1C4BE5FC4B1}" type="sibTrans" cxnId="{722B354A-363C-46DD-94F8-CC125A921516}">
      <dgm:prSet/>
      <dgm:spPr/>
      <dgm:t>
        <a:bodyPr/>
        <a:lstStyle/>
        <a:p>
          <a:endParaRPr lang="de-DE"/>
        </a:p>
      </dgm:t>
    </dgm:pt>
    <dgm:pt modelId="{654FF5AA-EFC7-4098-840B-5C866378F567}">
      <dgm:prSet phldrT="[Text]"/>
      <dgm:spPr/>
      <dgm:t>
        <a:bodyPr/>
        <a:lstStyle/>
        <a:p>
          <a:r>
            <a:rPr lang="de-DE" sz="2100" b="1" dirty="0">
              <a:solidFill>
                <a:schemeClr val="bg1"/>
              </a:solidFill>
            </a:rPr>
            <a:t>Tracking</a:t>
          </a:r>
        </a:p>
      </dgm:t>
    </dgm:pt>
    <dgm:pt modelId="{2E06C5B2-72EC-461A-BF26-701AE81F241C}" type="parTrans" cxnId="{0A3881B0-BF09-47A9-AD53-1ED01841F939}">
      <dgm:prSet/>
      <dgm:spPr/>
      <dgm:t>
        <a:bodyPr/>
        <a:lstStyle/>
        <a:p>
          <a:endParaRPr lang="de-DE"/>
        </a:p>
      </dgm:t>
    </dgm:pt>
    <dgm:pt modelId="{9567FCA2-AB08-47BD-A7B3-70D2BF23EC2A}" type="sibTrans" cxnId="{0A3881B0-BF09-47A9-AD53-1ED01841F939}">
      <dgm:prSet/>
      <dgm:spPr/>
      <dgm:t>
        <a:bodyPr/>
        <a:lstStyle/>
        <a:p>
          <a:endParaRPr lang="de-DE"/>
        </a:p>
      </dgm:t>
    </dgm:pt>
    <dgm:pt modelId="{BEBE2980-33DE-4E9A-B969-8A81BD42F208}">
      <dgm:prSet phldrT="[Text]" custT="1"/>
      <dgm:spPr/>
      <dgm:t>
        <a:bodyPr/>
        <a:lstStyle/>
        <a:p>
          <a:r>
            <a:rPr lang="de-DE" sz="1800" dirty="0">
              <a:solidFill>
                <a:schemeClr val="bg1"/>
              </a:solidFill>
            </a:rPr>
            <a:t>Irrelevante Boxen filtern</a:t>
          </a:r>
        </a:p>
      </dgm:t>
    </dgm:pt>
    <dgm:pt modelId="{F94A7754-041D-4223-BAE2-CEE641003EDA}" type="parTrans" cxnId="{D194E61A-8F7D-4AC4-88AE-F90F4FCB4F2B}">
      <dgm:prSet/>
      <dgm:spPr/>
      <dgm:t>
        <a:bodyPr/>
        <a:lstStyle/>
        <a:p>
          <a:endParaRPr lang="de-DE"/>
        </a:p>
      </dgm:t>
    </dgm:pt>
    <dgm:pt modelId="{CDB6A3D8-3134-42FB-ABA1-B132FDAC2BE8}" type="sibTrans" cxnId="{D194E61A-8F7D-4AC4-88AE-F90F4FCB4F2B}">
      <dgm:prSet/>
      <dgm:spPr/>
      <dgm:t>
        <a:bodyPr/>
        <a:lstStyle/>
        <a:p>
          <a:endParaRPr lang="de-DE"/>
        </a:p>
      </dgm:t>
    </dgm:pt>
    <dgm:pt modelId="{C59B4409-42D4-4AEE-B563-238E410B4926}">
      <dgm:prSet phldrT="[Text]"/>
      <dgm:spPr/>
      <dgm:t>
        <a:bodyPr/>
        <a:lstStyle/>
        <a:p>
          <a:endParaRPr lang="de-DE" sz="1600" dirty="0">
            <a:solidFill>
              <a:schemeClr val="bg1"/>
            </a:solidFill>
          </a:endParaRPr>
        </a:p>
      </dgm:t>
    </dgm:pt>
    <dgm:pt modelId="{E0206ADB-6D57-4681-8027-D555153950EA}" type="parTrans" cxnId="{26FDC5E3-085F-4499-96F8-298AAF275A3B}">
      <dgm:prSet/>
      <dgm:spPr/>
      <dgm:t>
        <a:bodyPr/>
        <a:lstStyle/>
        <a:p>
          <a:endParaRPr lang="de-DE"/>
        </a:p>
      </dgm:t>
    </dgm:pt>
    <dgm:pt modelId="{C8E66A09-914E-4FCC-92FA-C9B37E3A5455}" type="sibTrans" cxnId="{26FDC5E3-085F-4499-96F8-298AAF275A3B}">
      <dgm:prSet/>
      <dgm:spPr/>
      <dgm:t>
        <a:bodyPr/>
        <a:lstStyle/>
        <a:p>
          <a:endParaRPr lang="de-DE"/>
        </a:p>
      </dgm:t>
    </dgm:pt>
    <dgm:pt modelId="{A2BF56B5-A086-42C3-94DE-2A0FCC966AF4}">
      <dgm:prSet phldrT="[Text]" custT="1"/>
      <dgm:spPr/>
      <dgm:t>
        <a:bodyPr/>
        <a:lstStyle/>
        <a:p>
          <a:r>
            <a:rPr lang="de-DE" sz="1800" dirty="0">
              <a:solidFill>
                <a:schemeClr val="bg1"/>
              </a:solidFill>
            </a:rPr>
            <a:t>Features in der ROI suchen (Shi-Tomasi)</a:t>
          </a:r>
        </a:p>
      </dgm:t>
    </dgm:pt>
    <dgm:pt modelId="{93FD7CC1-6B9E-4049-BDA7-F9F884AAEFCD}" type="parTrans" cxnId="{96AB79C8-8185-4435-91A4-0A6B0CD514AC}">
      <dgm:prSet/>
      <dgm:spPr/>
      <dgm:t>
        <a:bodyPr/>
        <a:lstStyle/>
        <a:p>
          <a:endParaRPr lang="de-DE"/>
        </a:p>
      </dgm:t>
    </dgm:pt>
    <dgm:pt modelId="{0110E0AD-F415-40DD-BEA8-042137063FC6}" type="sibTrans" cxnId="{96AB79C8-8185-4435-91A4-0A6B0CD514AC}">
      <dgm:prSet/>
      <dgm:spPr/>
      <dgm:t>
        <a:bodyPr/>
        <a:lstStyle/>
        <a:p>
          <a:endParaRPr lang="de-DE"/>
        </a:p>
      </dgm:t>
    </dgm:pt>
    <dgm:pt modelId="{AA923E62-B8CA-40F8-B828-8495F40F665A}">
      <dgm:prSet phldrT="[Text]" custT="1"/>
      <dgm:spPr/>
      <dgm:t>
        <a:bodyPr/>
        <a:lstStyle/>
        <a:p>
          <a:r>
            <a:rPr lang="de-DE" sz="1800" dirty="0">
              <a:solidFill>
                <a:schemeClr val="bg1"/>
              </a:solidFill>
            </a:rPr>
            <a:t>Optischen Fluss berechnen</a:t>
          </a:r>
        </a:p>
      </dgm:t>
    </dgm:pt>
    <dgm:pt modelId="{FEAE7E39-9A5E-4BE0-ACDE-DF501FA1AB9C}" type="parTrans" cxnId="{28322FBC-913E-422C-BC42-BB8E14D1647B}">
      <dgm:prSet/>
      <dgm:spPr/>
      <dgm:t>
        <a:bodyPr/>
        <a:lstStyle/>
        <a:p>
          <a:endParaRPr lang="de-DE"/>
        </a:p>
      </dgm:t>
    </dgm:pt>
    <dgm:pt modelId="{4FECF48A-C7E1-4138-B3F2-486E7E537C59}" type="sibTrans" cxnId="{28322FBC-913E-422C-BC42-BB8E14D1647B}">
      <dgm:prSet/>
      <dgm:spPr/>
      <dgm:t>
        <a:bodyPr/>
        <a:lstStyle/>
        <a:p>
          <a:endParaRPr lang="de-DE"/>
        </a:p>
      </dgm:t>
    </dgm:pt>
    <dgm:pt modelId="{42CA86A9-B2A6-40D3-BF53-1B81A0D2A28A}">
      <dgm:prSet phldrT="[Text]" custT="1"/>
      <dgm:spPr/>
      <dgm:t>
        <a:bodyPr/>
        <a:lstStyle/>
        <a:p>
          <a:r>
            <a:rPr lang="de-DE" sz="1800" dirty="0">
              <a:solidFill>
                <a:schemeClr val="bg1"/>
              </a:solidFill>
            </a:rPr>
            <a:t>Neuen Boxmittelpunkt berechnen</a:t>
          </a:r>
        </a:p>
      </dgm:t>
    </dgm:pt>
    <dgm:pt modelId="{8FA0A6B1-FBBC-41A3-B712-C762BACD43DD}" type="parTrans" cxnId="{94EEF251-4950-46EE-B010-BFA46BFBE95E}">
      <dgm:prSet/>
      <dgm:spPr/>
      <dgm:t>
        <a:bodyPr/>
        <a:lstStyle/>
        <a:p>
          <a:endParaRPr lang="de-DE"/>
        </a:p>
      </dgm:t>
    </dgm:pt>
    <dgm:pt modelId="{34584E9C-1C4C-4AD7-9571-22F87A9DE639}" type="sibTrans" cxnId="{94EEF251-4950-46EE-B010-BFA46BFBE95E}">
      <dgm:prSet/>
      <dgm:spPr/>
      <dgm:t>
        <a:bodyPr/>
        <a:lstStyle/>
        <a:p>
          <a:endParaRPr lang="de-DE"/>
        </a:p>
      </dgm:t>
    </dgm:pt>
    <dgm:pt modelId="{2269876D-EBBB-44E8-B289-FB8AFE714618}">
      <dgm:prSet phldrT="[Text]" custT="1"/>
      <dgm:spPr/>
      <dgm:t>
        <a:bodyPr/>
        <a:lstStyle/>
        <a:p>
          <a:r>
            <a:rPr lang="de-DE" sz="1800" dirty="0">
              <a:solidFill>
                <a:schemeClr val="bg1"/>
              </a:solidFill>
            </a:rPr>
            <a:t>Konturen finden, filtern und </a:t>
          </a:r>
          <a:r>
            <a:rPr lang="de-DE" sz="1800" dirty="0" err="1">
              <a:solidFill>
                <a:schemeClr val="bg1"/>
              </a:solidFill>
            </a:rPr>
            <a:t>mergen</a:t>
          </a:r>
          <a:endParaRPr lang="de-DE" sz="1800" dirty="0">
            <a:solidFill>
              <a:schemeClr val="bg1"/>
            </a:solidFill>
          </a:endParaRPr>
        </a:p>
      </dgm:t>
    </dgm:pt>
    <dgm:pt modelId="{05591625-A5FA-449C-B9CF-A498F669A056}" type="parTrans" cxnId="{0707C1CC-2217-4300-AF8C-1CED8C811DCC}">
      <dgm:prSet/>
      <dgm:spPr/>
      <dgm:t>
        <a:bodyPr/>
        <a:lstStyle/>
        <a:p>
          <a:endParaRPr lang="de-DE"/>
        </a:p>
      </dgm:t>
    </dgm:pt>
    <dgm:pt modelId="{0E8CEA01-2053-46F4-A0C1-40BFC2505085}" type="sibTrans" cxnId="{0707C1CC-2217-4300-AF8C-1CED8C811DCC}">
      <dgm:prSet/>
      <dgm:spPr/>
      <dgm:t>
        <a:bodyPr/>
        <a:lstStyle/>
        <a:p>
          <a:endParaRPr lang="de-DE"/>
        </a:p>
      </dgm:t>
    </dgm:pt>
    <dgm:pt modelId="{C56FDE5B-18DC-4950-9CF4-BE6E2AB50D98}" type="pres">
      <dgm:prSet presAssocID="{35CE4626-EA8F-46D0-839D-1F45E7A7E08F}" presName="Name0" presStyleCnt="0">
        <dgm:presLayoutVars>
          <dgm:dir/>
          <dgm:resizeHandles val="exact"/>
        </dgm:presLayoutVars>
      </dgm:prSet>
      <dgm:spPr/>
    </dgm:pt>
    <dgm:pt modelId="{F476F935-2E3E-4D79-A40A-92A081B20CB4}" type="pres">
      <dgm:prSet presAssocID="{77B60C97-7936-4DA9-80C5-675018B5280A}" presName="node" presStyleLbl="node1" presStyleIdx="0" presStyleCnt="2">
        <dgm:presLayoutVars>
          <dgm:bulletEnabled val="1"/>
        </dgm:presLayoutVars>
      </dgm:prSet>
      <dgm:spPr/>
    </dgm:pt>
    <dgm:pt modelId="{D898DC59-876B-4051-A99F-498B79B17F7D}" type="pres">
      <dgm:prSet presAssocID="{102EF6A1-C5E7-446B-90B1-C4B48174C684}" presName="sibTrans" presStyleLbl="sibTrans2D1" presStyleIdx="0" presStyleCnt="1"/>
      <dgm:spPr/>
    </dgm:pt>
    <dgm:pt modelId="{2DDD63E7-E84D-4985-9D55-22FBB2D0E577}" type="pres">
      <dgm:prSet presAssocID="{102EF6A1-C5E7-446B-90B1-C4B48174C684}" presName="connectorText" presStyleLbl="sibTrans2D1" presStyleIdx="0" presStyleCnt="1"/>
      <dgm:spPr/>
    </dgm:pt>
    <dgm:pt modelId="{A2559CD9-63F1-46A1-A445-F063D80F2433}" type="pres">
      <dgm:prSet presAssocID="{654FF5AA-EFC7-4098-840B-5C866378F567}" presName="node" presStyleLbl="node1" presStyleIdx="1" presStyleCnt="2" custScaleX="111120">
        <dgm:presLayoutVars>
          <dgm:bulletEnabled val="1"/>
        </dgm:presLayoutVars>
      </dgm:prSet>
      <dgm:spPr/>
    </dgm:pt>
  </dgm:ptLst>
  <dgm:cxnLst>
    <dgm:cxn modelId="{A95B1507-3209-4197-A05B-FAF24307B6B4}" type="presOf" srcId="{102EF6A1-C5E7-446B-90B1-C4B48174C684}" destId="{D898DC59-876B-4051-A99F-498B79B17F7D}" srcOrd="0" destOrd="0" presId="urn:microsoft.com/office/officeart/2005/8/layout/process1"/>
    <dgm:cxn modelId="{D194E61A-8F7D-4AC4-88AE-F90F4FCB4F2B}" srcId="{77B60C97-7936-4DA9-80C5-675018B5280A}" destId="{BEBE2980-33DE-4E9A-B969-8A81BD42F208}" srcOrd="1" destOrd="0" parTransId="{F94A7754-041D-4223-BAE2-CEE641003EDA}" sibTransId="{CDB6A3D8-3134-42FB-ABA1-B132FDAC2BE8}"/>
    <dgm:cxn modelId="{2ECF8739-78F3-4D24-97CE-651A4C0D854F}" type="presOf" srcId="{77B60C97-7936-4DA9-80C5-675018B5280A}" destId="{F476F935-2E3E-4D79-A40A-92A081B20CB4}" srcOrd="0" destOrd="0" presId="urn:microsoft.com/office/officeart/2005/8/layout/process1"/>
    <dgm:cxn modelId="{D161253B-499F-4459-AA73-57F8B4506C42}" type="presOf" srcId="{BEBE2980-33DE-4E9A-B969-8A81BD42F208}" destId="{F476F935-2E3E-4D79-A40A-92A081B20CB4}" srcOrd="0" destOrd="2" presId="urn:microsoft.com/office/officeart/2005/8/layout/process1"/>
    <dgm:cxn modelId="{EDEE7043-E5D4-452F-87EC-EE74FD76E77D}" type="presOf" srcId="{35CE4626-EA8F-46D0-839D-1F45E7A7E08F}" destId="{C56FDE5B-18DC-4950-9CF4-BE6E2AB50D98}" srcOrd="0" destOrd="0" presId="urn:microsoft.com/office/officeart/2005/8/layout/process1"/>
    <dgm:cxn modelId="{9369C568-6349-46BF-A535-FAB90CE7DE29}" type="presOf" srcId="{2269876D-EBBB-44E8-B289-FB8AFE714618}" destId="{A2559CD9-63F1-46A1-A445-F063D80F2433}" srcOrd="0" destOrd="2" presId="urn:microsoft.com/office/officeart/2005/8/layout/process1"/>
    <dgm:cxn modelId="{722B354A-363C-46DD-94F8-CC125A921516}" srcId="{77B60C97-7936-4DA9-80C5-675018B5280A}" destId="{C9C8BC62-A7B7-4C8D-B947-A1E4FD4103C4}" srcOrd="0" destOrd="0" parTransId="{64C74329-348D-463A-8C90-433FA96852FC}" sibTransId="{5986A2DB-CA4D-4380-B440-F1C4BE5FC4B1}"/>
    <dgm:cxn modelId="{60D90A4F-B852-4855-A06D-AEE0F4770046}" type="presOf" srcId="{42CA86A9-B2A6-40D3-BF53-1B81A0D2A28A}" destId="{A2559CD9-63F1-46A1-A445-F063D80F2433}" srcOrd="0" destOrd="3" presId="urn:microsoft.com/office/officeart/2005/8/layout/process1"/>
    <dgm:cxn modelId="{94EEF251-4950-46EE-B010-BFA46BFBE95E}" srcId="{654FF5AA-EFC7-4098-840B-5C866378F567}" destId="{42CA86A9-B2A6-40D3-BF53-1B81A0D2A28A}" srcOrd="2" destOrd="0" parTransId="{8FA0A6B1-FBBC-41A3-B712-C762BACD43DD}" sibTransId="{34584E9C-1C4C-4AD7-9571-22F87A9DE639}"/>
    <dgm:cxn modelId="{EAF42385-3648-458A-8B94-04EAE7623859}" type="presOf" srcId="{C59B4409-42D4-4AEE-B563-238E410B4926}" destId="{A2559CD9-63F1-46A1-A445-F063D80F2433}" srcOrd="0" destOrd="4" presId="urn:microsoft.com/office/officeart/2005/8/layout/process1"/>
    <dgm:cxn modelId="{0209369F-A171-4E1A-B0FA-B0CEEB270450}" type="presOf" srcId="{102EF6A1-C5E7-446B-90B1-C4B48174C684}" destId="{2DDD63E7-E84D-4985-9D55-22FBB2D0E577}" srcOrd="1" destOrd="0" presId="urn:microsoft.com/office/officeart/2005/8/layout/process1"/>
    <dgm:cxn modelId="{9E245BA0-41AC-410A-B777-50692A8BE35C}" type="presOf" srcId="{654FF5AA-EFC7-4098-840B-5C866378F567}" destId="{A2559CD9-63F1-46A1-A445-F063D80F2433}" srcOrd="0" destOrd="0" presId="urn:microsoft.com/office/officeart/2005/8/layout/process1"/>
    <dgm:cxn modelId="{2D5821A2-BFA5-44B1-96D2-C29481E67B94}" type="presOf" srcId="{AA923E62-B8CA-40F8-B828-8495F40F665A}" destId="{A2559CD9-63F1-46A1-A445-F063D80F2433}" srcOrd="0" destOrd="1" presId="urn:microsoft.com/office/officeart/2005/8/layout/process1"/>
    <dgm:cxn modelId="{875245AC-CD08-480B-8AE3-8B64657B9A7F}" srcId="{35CE4626-EA8F-46D0-839D-1F45E7A7E08F}" destId="{77B60C97-7936-4DA9-80C5-675018B5280A}" srcOrd="0" destOrd="0" parTransId="{7D26DEC2-C360-495D-A4B1-5B241C12F3A9}" sibTransId="{102EF6A1-C5E7-446B-90B1-C4B48174C684}"/>
    <dgm:cxn modelId="{0A3881B0-BF09-47A9-AD53-1ED01841F939}" srcId="{35CE4626-EA8F-46D0-839D-1F45E7A7E08F}" destId="{654FF5AA-EFC7-4098-840B-5C866378F567}" srcOrd="1" destOrd="0" parTransId="{2E06C5B2-72EC-461A-BF26-701AE81F241C}" sibTransId="{9567FCA2-AB08-47BD-A7B3-70D2BF23EC2A}"/>
    <dgm:cxn modelId="{B0C707BA-20BF-4EAF-9BF2-52DD1353908C}" type="presOf" srcId="{A2BF56B5-A086-42C3-94DE-2A0FCC966AF4}" destId="{F476F935-2E3E-4D79-A40A-92A081B20CB4}" srcOrd="0" destOrd="3" presId="urn:microsoft.com/office/officeart/2005/8/layout/process1"/>
    <dgm:cxn modelId="{28322FBC-913E-422C-BC42-BB8E14D1647B}" srcId="{654FF5AA-EFC7-4098-840B-5C866378F567}" destId="{AA923E62-B8CA-40F8-B828-8495F40F665A}" srcOrd="0" destOrd="0" parTransId="{FEAE7E39-9A5E-4BE0-ACDE-DF501FA1AB9C}" sibTransId="{4FECF48A-C7E1-4138-B3F2-486E7E537C59}"/>
    <dgm:cxn modelId="{96AB79C8-8185-4435-91A4-0A6B0CD514AC}" srcId="{77B60C97-7936-4DA9-80C5-675018B5280A}" destId="{A2BF56B5-A086-42C3-94DE-2A0FCC966AF4}" srcOrd="2" destOrd="0" parTransId="{93FD7CC1-6B9E-4049-BDA7-F9F884AAEFCD}" sibTransId="{0110E0AD-F415-40DD-BEA8-042137063FC6}"/>
    <dgm:cxn modelId="{0707C1CC-2217-4300-AF8C-1CED8C811DCC}" srcId="{654FF5AA-EFC7-4098-840B-5C866378F567}" destId="{2269876D-EBBB-44E8-B289-FB8AFE714618}" srcOrd="1" destOrd="0" parTransId="{05591625-A5FA-449C-B9CF-A498F669A056}" sibTransId="{0E8CEA01-2053-46F4-A0C1-40BFC2505085}"/>
    <dgm:cxn modelId="{26FDC5E3-085F-4499-96F8-298AAF275A3B}" srcId="{654FF5AA-EFC7-4098-840B-5C866378F567}" destId="{C59B4409-42D4-4AEE-B563-238E410B4926}" srcOrd="3" destOrd="0" parTransId="{E0206ADB-6D57-4681-8027-D555153950EA}" sibTransId="{C8E66A09-914E-4FCC-92FA-C9B37E3A5455}"/>
    <dgm:cxn modelId="{134761F8-DFBC-4655-AA00-BDE2A15075C1}" type="presOf" srcId="{C9C8BC62-A7B7-4C8D-B947-A1E4FD4103C4}" destId="{F476F935-2E3E-4D79-A40A-92A081B20CB4}" srcOrd="0" destOrd="1" presId="urn:microsoft.com/office/officeart/2005/8/layout/process1"/>
    <dgm:cxn modelId="{272815F4-8849-4305-8310-DB16D7606B6F}" type="presParOf" srcId="{C56FDE5B-18DC-4950-9CF4-BE6E2AB50D98}" destId="{F476F935-2E3E-4D79-A40A-92A081B20CB4}" srcOrd="0" destOrd="0" presId="urn:microsoft.com/office/officeart/2005/8/layout/process1"/>
    <dgm:cxn modelId="{9D374039-0D84-4DDE-80CA-D7EA69796DEC}" type="presParOf" srcId="{C56FDE5B-18DC-4950-9CF4-BE6E2AB50D98}" destId="{D898DC59-876B-4051-A99F-498B79B17F7D}" srcOrd="1" destOrd="0" presId="urn:microsoft.com/office/officeart/2005/8/layout/process1"/>
    <dgm:cxn modelId="{C859C5F4-9B15-4D09-BFEE-3A2D684D5C39}" type="presParOf" srcId="{D898DC59-876B-4051-A99F-498B79B17F7D}" destId="{2DDD63E7-E84D-4985-9D55-22FBB2D0E577}" srcOrd="0" destOrd="0" presId="urn:microsoft.com/office/officeart/2005/8/layout/process1"/>
    <dgm:cxn modelId="{76705DDF-6604-46FB-9215-5128DE933248}" type="presParOf" srcId="{C56FDE5B-18DC-4950-9CF4-BE6E2AB50D98}" destId="{A2559CD9-63F1-46A1-A445-F063D80F2433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76F935-2E3E-4D79-A40A-92A081B20CB4}">
      <dsp:nvSpPr>
        <dsp:cNvPr id="0" name=""/>
        <dsp:cNvSpPr/>
      </dsp:nvSpPr>
      <dsp:spPr>
        <a:xfrm>
          <a:off x="7043" y="906482"/>
          <a:ext cx="3402600" cy="204355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b="1" kern="1200" dirty="0">
              <a:solidFill>
                <a:schemeClr val="bg1"/>
              </a:solidFill>
            </a:rPr>
            <a:t>Detektor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solidFill>
                <a:schemeClr val="bg1"/>
              </a:solidFill>
            </a:rPr>
            <a:t>HOG-Detektor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solidFill>
                <a:schemeClr val="bg1"/>
              </a:solidFill>
            </a:rPr>
            <a:t>Irrelevante Boxen filtern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solidFill>
                <a:schemeClr val="bg1"/>
              </a:solidFill>
            </a:rPr>
            <a:t>Features in der ROI suchen (Shi-Tomasi)</a:t>
          </a:r>
        </a:p>
      </dsp:txBody>
      <dsp:txXfrm>
        <a:off x="66897" y="966336"/>
        <a:ext cx="3282892" cy="1923848"/>
      </dsp:txXfrm>
    </dsp:sp>
    <dsp:sp modelId="{D898DC59-876B-4051-A99F-498B79B17F7D}">
      <dsp:nvSpPr>
        <dsp:cNvPr id="0" name=""/>
        <dsp:cNvSpPr/>
      </dsp:nvSpPr>
      <dsp:spPr>
        <a:xfrm>
          <a:off x="3749903" y="1506338"/>
          <a:ext cx="721351" cy="8438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3900" kern="1200"/>
        </a:p>
      </dsp:txBody>
      <dsp:txXfrm>
        <a:off x="3749903" y="1675107"/>
        <a:ext cx="504946" cy="506306"/>
      </dsp:txXfrm>
    </dsp:sp>
    <dsp:sp modelId="{A2559CD9-63F1-46A1-A445-F063D80F2433}">
      <dsp:nvSpPr>
        <dsp:cNvPr id="0" name=""/>
        <dsp:cNvSpPr/>
      </dsp:nvSpPr>
      <dsp:spPr>
        <a:xfrm>
          <a:off x="4770684" y="906482"/>
          <a:ext cx="3780969" cy="204355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b="1" kern="1200" dirty="0">
              <a:solidFill>
                <a:schemeClr val="bg1"/>
              </a:solidFill>
            </a:rPr>
            <a:t>Tracking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solidFill>
                <a:schemeClr val="bg1"/>
              </a:solidFill>
            </a:rPr>
            <a:t>Optischen Fluss berechnen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solidFill>
                <a:schemeClr val="bg1"/>
              </a:solidFill>
            </a:rPr>
            <a:t>Konturen finden, filtern und </a:t>
          </a:r>
          <a:r>
            <a:rPr lang="de-DE" sz="1800" kern="1200" dirty="0" err="1">
              <a:solidFill>
                <a:schemeClr val="bg1"/>
              </a:solidFill>
            </a:rPr>
            <a:t>mergen</a:t>
          </a:r>
          <a:endParaRPr lang="de-DE" sz="1800" kern="1200" dirty="0">
            <a:solidFill>
              <a:schemeClr val="bg1"/>
            </a:solidFill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800" kern="1200" dirty="0">
              <a:solidFill>
                <a:schemeClr val="bg1"/>
              </a:solidFill>
            </a:rPr>
            <a:t>Neuen Boxmittelpunkt berechnen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de-DE" sz="1600" kern="1200" dirty="0">
            <a:solidFill>
              <a:schemeClr val="bg1"/>
            </a:solidFill>
          </a:endParaRPr>
        </a:p>
      </dsp:txBody>
      <dsp:txXfrm>
        <a:off x="4830538" y="966336"/>
        <a:ext cx="3661261" cy="19238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/>
            </a:lvl1pPr>
          </a:lstStyle>
          <a:p>
            <a:pPr rtl="0"/>
            <a:fld id="{26024186-F834-475C-87E8-2BDD0E0CD34D}" type="datetime1">
              <a:rPr lang="de-DE" smtClean="0"/>
              <a:t>12.12.2024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/>
            </a:lvl1pPr>
          </a:lstStyle>
          <a:p>
            <a:pPr rtl="0"/>
            <a:fld id="{E2C230DF-5933-439D-898F-38E9AC9BA688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8" name="Kopfzeilenplatzhalt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/>
            </a:lvl1pPr>
          </a:lstStyle>
          <a:p>
            <a:fld id="{92C0A1D8-3EBE-454B-B392-E1E4A1635681}" type="datetime1">
              <a:rPr lang="de-DE" smtClean="0"/>
              <a:pPr/>
              <a:t>12.12.2024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de-DE"/>
            </a:defPPr>
          </a:lstStyle>
          <a:p>
            <a:pPr lvl="0" rtl="0"/>
            <a:r>
              <a:rPr lang="de-DE"/>
              <a:t>Textmasterformat durch Klicken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/>
            </a:lvl1pPr>
          </a:lstStyle>
          <a:p>
            <a:pPr rtl="0"/>
            <a:fld id="{A89C7E07-3C67-C64C-8DA0-0404F630397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A89C7E07-3C67-C64C-8DA0-0404F6303970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D8C238-F313-E718-B07E-5DA839148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CDFE659-9ED3-5AF1-3F88-BCFF6BB4C7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A6B3281-8BB3-899C-CAED-1CB286F8C4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BA7F83-530F-ED2A-F1E6-1C62DE3A4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A89C7E07-3C67-C64C-8DA0-0404F6303970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4755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A89C7E07-3C67-C64C-8DA0-0404F6303970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34596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A89C7E07-3C67-C64C-8DA0-0404F6303970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34596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de-DE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ihand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1" name="Freihand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2" name="Freihand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inhalt und Tabel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ihand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5" name="Freihand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7" name="Freihand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16" name="Titel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de-DE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de-DE" sz="2000"/>
            </a:lvl1pPr>
            <a:lvl2pPr marL="457200" indent="0">
              <a:spcBef>
                <a:spcPts val="1800"/>
              </a:spcBef>
              <a:buNone/>
              <a:defRPr lang="de-DE" sz="2000"/>
            </a:lvl2pPr>
            <a:lvl3pPr marL="914400" indent="0">
              <a:spcBef>
                <a:spcPts val="1800"/>
              </a:spcBef>
              <a:buNone/>
              <a:defRPr lang="de-DE" sz="2000"/>
            </a:lvl3pPr>
            <a:lvl4pPr marL="1371600" indent="0">
              <a:spcBef>
                <a:spcPts val="1800"/>
              </a:spcBef>
              <a:buNone/>
              <a:defRPr lang="de-DE" sz="2000"/>
            </a:lvl4pPr>
            <a:lvl5pPr marL="1828800" indent="0">
              <a:spcBef>
                <a:spcPts val="1800"/>
              </a:spcBef>
              <a:buNone/>
              <a:defRPr lang="de-DE" sz="20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de-DE" sz="2000"/>
            </a:lvl1pPr>
            <a:lvl2pPr>
              <a:spcBef>
                <a:spcPts val="600"/>
              </a:spcBef>
              <a:defRPr lang="de-DE" sz="2000"/>
            </a:lvl2pPr>
            <a:lvl3pPr>
              <a:spcBef>
                <a:spcPts val="1800"/>
              </a:spcBef>
              <a:defRPr lang="de-DE" sz="2000"/>
            </a:lvl3pPr>
            <a:lvl4pPr>
              <a:spcBef>
                <a:spcPts val="1800"/>
              </a:spcBef>
              <a:defRPr lang="de-DE" sz="2000"/>
            </a:lvl4pPr>
            <a:lvl5pPr>
              <a:spcBef>
                <a:spcPts val="1800"/>
              </a:spcBef>
              <a:defRPr lang="de-DE" sz="20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>
              <a:latin typeface="+mn-lt"/>
            </a:endParaRP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zwei Inhal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ihand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3" name="Freihand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4" name="Freihand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16" name="Titel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de-DE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de-DE" sz="2000"/>
            </a:lvl1pPr>
            <a:lvl2pPr>
              <a:spcBef>
                <a:spcPts val="600"/>
              </a:spcBef>
              <a:defRPr lang="de-DE" sz="2000"/>
            </a:lvl2pPr>
            <a:lvl3pPr>
              <a:spcBef>
                <a:spcPts val="1800"/>
              </a:spcBef>
              <a:defRPr lang="de-DE" sz="2000"/>
            </a:lvl3pPr>
            <a:lvl4pPr>
              <a:spcBef>
                <a:spcPts val="1800"/>
              </a:spcBef>
              <a:defRPr lang="de-DE" sz="2000"/>
            </a:lvl4pPr>
            <a:lvl5pPr>
              <a:spcBef>
                <a:spcPts val="1800"/>
              </a:spcBef>
              <a:defRPr lang="de-DE" sz="20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 rtlCol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lang="de-DE" sz="2000"/>
            </a:lvl1pPr>
            <a:lvl2pPr>
              <a:spcBef>
                <a:spcPts val="1800"/>
              </a:spcBef>
              <a:defRPr lang="de-DE" sz="2000"/>
            </a:lvl2pPr>
            <a:lvl3pPr>
              <a:spcBef>
                <a:spcPts val="1800"/>
              </a:spcBef>
              <a:defRPr lang="de-DE" sz="2000"/>
            </a:lvl3pPr>
            <a:lvl4pPr>
              <a:spcBef>
                <a:spcPts val="1800"/>
              </a:spcBef>
              <a:defRPr lang="de-DE" sz="2000"/>
            </a:lvl4pPr>
            <a:lvl5pPr>
              <a:spcBef>
                <a:spcPts val="1800"/>
              </a:spcBef>
              <a:defRPr lang="de-DE" sz="20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>
              <a:latin typeface="+mn-lt"/>
            </a:endParaRP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el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de-DE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sp>
        <p:nvSpPr>
          <p:cNvPr id="9" name="Tabellenplatzhalt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 rtlCol="0">
            <a:noAutofit/>
          </a:bodyPr>
          <a:lstStyle>
            <a:lvl1pPr>
              <a:defRPr lang="de-DE"/>
            </a:lvl1pPr>
          </a:lstStyle>
          <a:p>
            <a:pPr rtl="0"/>
            <a:r>
              <a:rPr lang="de-DE"/>
              <a:t>Tabelle durch Klicken auf Symbol hinzufügen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>
              <a:latin typeface="+mn-lt"/>
            </a:endParaRP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>
              <a:latin typeface="+mn-lt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de-DE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ihand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1" name="Freihand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2" name="Freihand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18" name="Textplatzhalt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de-DE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de-DE" sz="4000"/>
            </a:lvl2pPr>
            <a:lvl3pPr>
              <a:defRPr lang="de-DE" sz="4000"/>
            </a:lvl3pPr>
            <a:lvl4pPr>
              <a:defRPr lang="de-DE" sz="4000"/>
            </a:lvl4pPr>
            <a:lvl5pPr>
              <a:defRPr lang="de-DE" sz="4000"/>
            </a:lvl5pPr>
          </a:lstStyle>
          <a:p>
            <a:pPr lvl="0" rtl="0"/>
            <a:r>
              <a:rPr lang="de-DE"/>
              <a:t>Klicken Sie, um Text hinzuzufügen.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BC608D-4EEF-4EF3-8768-6FA9A81BB1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FAB3978-78C5-8F1E-C50D-2872F352A8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D95565-2A67-7200-A18F-2CF8F7243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88D8F-62D1-488B-8B87-356952A77677}" type="datetimeFigureOut">
              <a:rPr lang="de-DE" smtClean="0"/>
              <a:t>12.12.2024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6EEFE4-7B9C-B8D4-80E5-0C5C79DCA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A28E1B-D6B7-49B2-E339-13C02D494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02D4D-8718-4B86-AE1B-A3C60AA9B6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03047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88ECEC-8A80-9E74-ED33-4E758F5424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95499BC-D035-6573-E7CD-A600DFE8B6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40651D-2FBA-C5A6-1A36-E1FFFC12A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88D8F-62D1-488B-8B87-356952A77677}" type="datetimeFigureOut">
              <a:rPr lang="de-DE" smtClean="0"/>
              <a:t>12.12.2024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5A6FE3-AD4E-B50B-3256-387D7BCD4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E709CCE-BE2C-5758-A26C-A77F4974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02D4D-8718-4B86-AE1B-A3C60AA9B6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05206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67999A-EA11-C473-09F2-E73456C75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ADF53CC-EE12-9A33-47CE-D6F8DCBBA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C2CE816-BDC1-DFE5-0860-05752B10D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de-DE" dirty="0"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D2432F2-7016-FCEB-75E4-08529AB3B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9DD040-AD38-C986-FC0D-D979777F6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6608094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D9102E-4D50-66EA-E02A-90AF77F44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5A0AC5D-7385-902A-59DE-F85C3EE64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24A3FE-783F-BE1E-D1DE-835154AEE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de-DE" dirty="0"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220BCC2-C5F7-FFE5-D74F-ECCD80955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BDC679-A21A-F5BF-0551-D0A29A2B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8206990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05FA44-8089-82C8-CE13-9776D945A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76DC05-C4A9-2053-EBBD-7A4E653D20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DF89DBE-959D-BC60-C030-BBD16442AC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8369AD-8280-5A74-9AFC-2EA7E921E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de-DE" dirty="0">
              <a:latin typeface="+mn-lt"/>
            </a:endParaRP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64A47D0-300B-14BD-8CF6-042141D02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2EDE24-AC2F-684E-F7CE-8C6E3F3D8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6322412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942370-0AC7-DC46-C94B-C623B2F7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548CC9-8D94-DD3B-15FD-69D6586D9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CC69ED9-8281-F8C3-C1AD-4A91D6AB66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D7B37B1-2BB8-F1C2-DDC3-6C36C73A4E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336F159-23B9-E279-39F1-1283A55BB8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71A7128-3FB6-3127-1DB1-555C90ED1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de-DE" dirty="0">
              <a:latin typeface="+mn-lt"/>
            </a:endParaRP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B457D33-C62D-6DCE-96CF-9FA978B74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2619525-7AE1-BB4A-AEF4-2D943118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74345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Form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8" name="Freihand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9" name="Freihand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0" name="Freihand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1" name="Freihand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12" name="Titel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de-DE" sz="4400" b="1" i="0" spc="50" baseline="0"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sp>
        <p:nvSpPr>
          <p:cNvPr id="2" name="Inhaltsplatzhalt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de-DE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lang="de-DE" sz="2000"/>
            </a:lvl2pPr>
            <a:lvl3pPr indent="-283464">
              <a:spcBef>
                <a:spcPts val="1800"/>
              </a:spcBef>
              <a:defRPr lang="de-DE" sz="2000"/>
            </a:lvl3pPr>
            <a:lvl4pPr indent="-283464">
              <a:spcBef>
                <a:spcPts val="1800"/>
              </a:spcBef>
              <a:defRPr lang="de-DE" sz="2000"/>
            </a:lvl4pPr>
            <a:lvl5pPr indent="-283464">
              <a:spcBef>
                <a:spcPts val="1800"/>
              </a:spcBef>
              <a:defRPr lang="de-DE" sz="20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43" name="Foliennummernplatzhalt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>
              <a:latin typeface="+mn-lt"/>
            </a:endParaRPr>
          </a:p>
        </p:txBody>
      </p:sp>
      <p:sp>
        <p:nvSpPr>
          <p:cNvPr id="42" name="Datumsplatzhalt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>
              <a:latin typeface="+mn-lt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8FD58D-919D-0AAA-DB73-418DF9779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4072F36-231C-3C85-0F42-A57961071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de-DE" dirty="0">
              <a:latin typeface="+mn-lt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883B2B1-E9AC-B278-C347-5BFCCF497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55BBEC-16B1-23CB-E926-F099560A5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7428128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8086379-F3AC-B201-ECC2-432F1BD9D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de-DE" dirty="0">
              <a:latin typeface="+mn-lt"/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EFD38CF-E37B-3D1B-DE4F-C174ECD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D2A5A36-1D2D-59EC-631E-AC6047641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337510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DD57C8-CA52-C3E0-59BB-FC88CFE59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8F3F62-5230-FB0B-FC15-F8EFA458A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E990B4B-F7B9-3564-8EFB-6D8FEB4A7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B2E9DE4-D375-90D4-5B22-8D39945C3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de-DE" dirty="0">
              <a:latin typeface="+mn-lt"/>
            </a:endParaRP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A3C22CB-C1A1-8CC8-D9F2-34AB5B1A5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7301EA2-5FBF-037C-F613-DAD5522F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0977985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3BADA4-B2EA-BE06-5A4D-F7AE7F035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537B3B2-B7F9-ED47-C286-8F26CDDBD8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9785534-7019-C280-FEB5-C48EEE78DC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BCD72B9-926B-8D5B-34B9-F9BA74D99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de-DE" dirty="0">
              <a:latin typeface="+mn-lt"/>
            </a:endParaRP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06CC158-7F59-1E77-731B-824666F32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CD7B109-05DC-326F-2087-025C8A8E4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6270192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22937C-3CAB-323A-503E-71925F37F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4C4C8CE-882A-50F6-DD60-A4141F2FC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0862C7-EDDD-F6FE-FB18-50804CB78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de-DE" dirty="0"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B9B51A-736B-1CA5-0FA1-71A08334D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DAC3411-39ED-589A-C16E-67E9377D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122483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06AC4E0-5BA4-571C-BFAB-DDE9E33FAE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8917EE7-B5D9-C662-E82C-DE21A4C3F7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A4F405-DF56-59AA-9D10-F4C31A3B0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de-DE" dirty="0"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EFC870-F4A9-42D1-1E36-92576A210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CBCE646-0D55-881A-6374-82DE8AFAC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658976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 rtlCol="0">
            <a:noAutofit/>
          </a:bodyPr>
          <a:lstStyle>
            <a:lvl1pPr marL="0" indent="0" algn="ctr">
              <a:buNone/>
              <a:defRPr lang="de-DE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de-DE"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de-DE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 rtlCol="0">
            <a:normAutofit/>
          </a:bodyPr>
          <a:lstStyle>
            <a:lvl1pPr marL="0" indent="0" algn="ctr">
              <a:buNone/>
              <a:defRPr lang="de-DE" sz="2000"/>
            </a:lvl1pPr>
          </a:lstStyle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18" name="Textplatzhalt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de-DE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de-DE" sz="4000"/>
            </a:lvl2pPr>
            <a:lvl3pPr>
              <a:defRPr lang="de-DE" sz="4000"/>
            </a:lvl3pPr>
            <a:lvl4pPr>
              <a:defRPr lang="de-DE" sz="4000"/>
            </a:lvl4pPr>
            <a:lvl5pPr>
              <a:defRPr lang="de-DE" sz="4000"/>
            </a:lvl5pPr>
          </a:lstStyle>
          <a:p>
            <a:pPr lvl="0" rtl="0"/>
            <a:r>
              <a:rPr lang="de-DE"/>
              <a:t>Klicken Sie, um Text hinzuzufügen.</a:t>
            </a: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usammenfassung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ihand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2" name="Freihand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3" name="Freihand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32" name="Titel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de-DE" sz="4400" b="1" i="0"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sp>
        <p:nvSpPr>
          <p:cNvPr id="2" name="Inhaltsplatzhalt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lang="de-DE" sz="2000"/>
            </a:lvl1pPr>
            <a:lvl2pPr indent="-283464">
              <a:spcBef>
                <a:spcPts val="1800"/>
              </a:spcBef>
              <a:defRPr lang="de-DE" sz="2000"/>
            </a:lvl2pPr>
            <a:lvl3pPr indent="-283464">
              <a:spcBef>
                <a:spcPts val="1800"/>
              </a:spcBef>
              <a:defRPr lang="de-DE" sz="2000"/>
            </a:lvl3pPr>
            <a:lvl4pPr indent="-283464">
              <a:spcBef>
                <a:spcPts val="1800"/>
              </a:spcBef>
              <a:defRPr lang="de-DE" sz="2000"/>
            </a:lvl4pPr>
            <a:lvl5pPr indent="-283464">
              <a:spcBef>
                <a:spcPts val="1800"/>
              </a:spcBef>
              <a:defRPr lang="de-DE" sz="20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>
              <a:latin typeface="+mn-lt"/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de-DE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ihand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1" name="Freihand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2" name="Freihand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platzhalt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de-DE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de-DE" sz="4000"/>
            </a:lvl2pPr>
            <a:lvl3pPr>
              <a:defRPr lang="de-DE" sz="4000"/>
            </a:lvl3pPr>
            <a:lvl4pPr>
              <a:defRPr lang="de-DE" sz="4000"/>
            </a:lvl4pPr>
            <a:lvl5pPr>
              <a:defRPr lang="de-DE" sz="4000"/>
            </a:lvl5pPr>
          </a:lstStyle>
          <a:p>
            <a:pPr lvl="0" rtl="0"/>
            <a:r>
              <a:rPr lang="de-DE"/>
              <a:t>Klicken Sie, um Text hinzuzufügen.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zwei Inhalt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ihand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3" name="Freihand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4" name="Freihand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16" name="Titel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de-DE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sp>
        <p:nvSpPr>
          <p:cNvPr id="2" name="Inhaltsplatzhalt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de-DE" sz="2000"/>
            </a:lvl1pPr>
            <a:lvl2pPr marL="283464" indent="-283464">
              <a:spcBef>
                <a:spcPts val="1800"/>
              </a:spcBef>
              <a:defRPr lang="de-DE" sz="2000"/>
            </a:lvl2pPr>
            <a:lvl3pPr marL="594360" indent="-283464">
              <a:spcBef>
                <a:spcPts val="1800"/>
              </a:spcBef>
              <a:defRPr lang="de-DE" sz="2000"/>
            </a:lvl3pPr>
            <a:lvl4pPr marL="822960" indent="-283464">
              <a:spcBef>
                <a:spcPts val="1800"/>
              </a:spcBef>
              <a:defRPr lang="de-DE" sz="2000"/>
            </a:lvl4pPr>
            <a:lvl5pPr marL="1005840" indent="-283464">
              <a:spcBef>
                <a:spcPts val="1800"/>
              </a:spcBef>
              <a:defRPr lang="de-DE" sz="20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3" name="Inhaltsplatzhalt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de-DE" sz="2000"/>
            </a:lvl1pPr>
            <a:lvl2pPr marL="283464" indent="-283464">
              <a:spcBef>
                <a:spcPts val="1800"/>
              </a:spcBef>
              <a:defRPr lang="de-DE" sz="2000"/>
            </a:lvl2pPr>
            <a:lvl3pPr marL="548640" indent="-283464">
              <a:spcBef>
                <a:spcPts val="1800"/>
              </a:spcBef>
              <a:defRPr lang="de-DE" sz="2000"/>
            </a:lvl3pPr>
            <a:lvl4pPr marL="822960" indent="-283464">
              <a:spcBef>
                <a:spcPts val="1800"/>
              </a:spcBef>
              <a:defRPr lang="de-DE" sz="2000"/>
            </a:lvl4pPr>
            <a:lvl5pPr marL="1005840" indent="-283464">
              <a:spcBef>
                <a:spcPts val="1800"/>
              </a:spcBef>
              <a:defRPr lang="de-DE" sz="20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>
              <a:latin typeface="+mn-lt"/>
            </a:endParaRP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>
              <a:latin typeface="+mn-lt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Form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3" name="Freihand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4" name="Freihand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8" name="Freihand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9" name="Freihand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16" name="Titel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de-DE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 rtlCol="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lang="de-DE"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lang="de-DE"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lang="de-DE" sz="2000"/>
            </a:lvl3pPr>
            <a:lvl4pPr marL="1371600" indent="0">
              <a:spcBef>
                <a:spcPts val="1800"/>
              </a:spcBef>
              <a:buFont typeface="+mj-lt"/>
              <a:buNone/>
              <a:defRPr lang="de-DE"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lang="de-DE" sz="20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endParaRPr lang="de-DE" dirty="0"/>
          </a:p>
        </p:txBody>
      </p:sp>
      <p:sp>
        <p:nvSpPr>
          <p:cNvPr id="2" name="Inhaltsplatzhalt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de-DE" sz="2000"/>
            </a:lvl1pPr>
            <a:lvl2pPr marL="283464" indent="-283464">
              <a:spcBef>
                <a:spcPts val="1800"/>
              </a:spcBef>
              <a:defRPr lang="de-DE" sz="2000"/>
            </a:lvl2pPr>
            <a:lvl3pPr marL="548640" indent="-283464">
              <a:spcBef>
                <a:spcPts val="1800"/>
              </a:spcBef>
              <a:defRPr lang="de-DE" sz="2000"/>
            </a:lvl3pPr>
            <a:lvl4pPr marL="822960" indent="-283464">
              <a:spcBef>
                <a:spcPts val="1800"/>
              </a:spcBef>
              <a:defRPr lang="de-DE" sz="2000"/>
            </a:lvl4pPr>
            <a:lvl5pPr marL="1005840" indent="-283464">
              <a:spcBef>
                <a:spcPts val="1800"/>
              </a:spcBef>
              <a:defRPr lang="de-DE" sz="20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>
              <a:latin typeface="+mn-lt"/>
            </a:endParaRP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inhalt und Bil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el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de-DE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e-DE"/>
              <a:t>Titel durch Klicken hinzufügen </a:t>
            </a:r>
          </a:p>
        </p:txBody>
      </p:sp>
      <p:sp>
        <p:nvSpPr>
          <p:cNvPr id="3" name="Inhaltsplatzhalt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de-DE" sz="2000"/>
            </a:lvl1pPr>
            <a:lvl2pPr indent="-283464">
              <a:spcBef>
                <a:spcPts val="1800"/>
              </a:spcBef>
              <a:defRPr lang="de-DE" sz="2000"/>
            </a:lvl2pPr>
            <a:lvl3pPr indent="-283464">
              <a:spcBef>
                <a:spcPts val="1800"/>
              </a:spcBef>
              <a:defRPr lang="de-DE" sz="2000"/>
            </a:lvl3pPr>
            <a:lvl4pPr indent="-283464">
              <a:spcBef>
                <a:spcPts val="1800"/>
              </a:spcBef>
              <a:defRPr lang="de-DE" sz="2000"/>
            </a:lvl4pPr>
            <a:lvl5pPr indent="-283464">
              <a:spcBef>
                <a:spcPts val="1800"/>
              </a:spcBef>
              <a:defRPr lang="de-DE" sz="2000"/>
            </a:lvl5pPr>
          </a:lstStyle>
          <a:p>
            <a:pPr lvl="0" rtl="0"/>
            <a:r>
              <a:rPr lang="de-DE"/>
              <a:t>Klicken, um Inhalt hinzuzufügen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de-DE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>
              <a:latin typeface="+mn-lt"/>
            </a:endParaRP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de-DE"/>
            </a:defPPr>
          </a:lstStyle>
          <a:p>
            <a:pPr lvl="0" rtl="0"/>
            <a:r>
              <a:rPr lang="de-DE"/>
              <a:t>Textmasterformat durch Klicken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12" name="Titelplatzhalt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</a:lstStyle>
          <a:p>
            <a:pPr rtl="0"/>
            <a:r>
              <a:rPr lang="de-DE"/>
              <a:t>Titelmasterformat durch Klicken bearbeiten</a:t>
            </a:r>
          </a:p>
        </p:txBody>
      </p:sp>
      <p:sp>
        <p:nvSpPr>
          <p:cNvPr id="30" name="Datumsplatzhalt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de-DE" sz="11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endParaRPr lang="de-DE" dirty="0">
              <a:latin typeface="+mn-lt"/>
            </a:endParaRPr>
          </a:p>
        </p:txBody>
      </p:sp>
      <p:sp>
        <p:nvSpPr>
          <p:cNvPr id="32" name="Foliennummernplatzhalt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de-DE" sz="1100" b="1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  <p:sldLayoutId id="2147483712" r:id="rId14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de-DE"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 lang="de-DE">
          <a:solidFill>
            <a:schemeClr val="tx2"/>
          </a:solidFill>
        </a:defRPr>
      </a:lvl2pPr>
      <a:lvl3pPr eaLnBrk="1" hangingPunct="1">
        <a:defRPr lang="de-DE">
          <a:solidFill>
            <a:schemeClr val="tx2"/>
          </a:solidFill>
        </a:defRPr>
      </a:lvl3pPr>
      <a:lvl4pPr eaLnBrk="1" hangingPunct="1">
        <a:defRPr lang="de-DE">
          <a:solidFill>
            <a:schemeClr val="tx2"/>
          </a:solidFill>
        </a:defRPr>
      </a:lvl4pPr>
      <a:lvl5pPr eaLnBrk="1" hangingPunct="1">
        <a:defRPr lang="de-DE">
          <a:solidFill>
            <a:schemeClr val="tx2"/>
          </a:solidFill>
        </a:defRPr>
      </a:lvl5pPr>
      <a:lvl6pPr eaLnBrk="1" hangingPunct="1">
        <a:defRPr lang="de-DE">
          <a:solidFill>
            <a:schemeClr val="tx2"/>
          </a:solidFill>
        </a:defRPr>
      </a:lvl6pPr>
      <a:lvl7pPr eaLnBrk="1" hangingPunct="1">
        <a:defRPr lang="de-DE">
          <a:solidFill>
            <a:schemeClr val="tx2"/>
          </a:solidFill>
        </a:defRPr>
      </a:lvl7pPr>
      <a:lvl8pPr eaLnBrk="1" hangingPunct="1">
        <a:defRPr lang="de-DE">
          <a:solidFill>
            <a:schemeClr val="tx2"/>
          </a:solidFill>
        </a:defRPr>
      </a:lvl8pPr>
      <a:lvl9pPr eaLnBrk="1" hangingPunct="1">
        <a:defRPr lang="de-DE"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3E003AA-6E57-A65A-8AE3-8B94B51D9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E28702A-90AC-CC57-29E7-F51C1F920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57B082-C200-3B15-7834-68689D32E7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endParaRPr lang="de-DE" dirty="0">
              <a:latin typeface="+mn-lt"/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44C375-DA10-D9CA-A04D-C076A1D57A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B9F507-BFB5-0D44-E1FF-1960E46934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294A09A9-5501-47C1-A89A-A340965A2B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649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Meilenstein 3 – Single </a:t>
            </a:r>
            <a:r>
              <a:rPr lang="de-DE" dirty="0" err="1"/>
              <a:t>Object</a:t>
            </a:r>
            <a:r>
              <a:rPr lang="de-DE" dirty="0"/>
              <a:t> Tracking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ABFBA57-BF75-A215-E416-BDCCF4E605A3}"/>
              </a:ext>
            </a:extLst>
          </p:cNvPr>
          <p:cNvSpPr txBox="1"/>
          <p:nvPr/>
        </p:nvSpPr>
        <p:spPr>
          <a:xfrm>
            <a:off x="6309904" y="4084721"/>
            <a:ext cx="4939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/>
                </a:solidFill>
                <a:latin typeface="+mj-lt"/>
              </a:rPr>
              <a:t>David Stevic und Lukas Landmann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759DC4-8B30-98A0-5BAB-C78BA4A4A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Metrik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96FB3A-B62C-3DAB-4FD1-B4EBDD650A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5523" y="2676525"/>
            <a:ext cx="7908398" cy="3597470"/>
          </a:xfrm>
        </p:spPr>
        <p:txBody>
          <a:bodyPr rtlCol="0">
            <a:normAutofit/>
          </a:bodyPr>
          <a:lstStyle>
            <a:defPPr>
              <a:defRPr lang="de-DE"/>
            </a:def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Intersection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Union für jedes Video berechnet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b="1" dirty="0"/>
              <a:t>„Ground Truth“ für die </a:t>
            </a:r>
            <a:r>
              <a:rPr lang="de-DE" b="1" dirty="0" err="1"/>
              <a:t>IoU</a:t>
            </a:r>
            <a:r>
              <a:rPr lang="de-DE" b="1" dirty="0"/>
              <a:t>: </a:t>
            </a:r>
            <a:r>
              <a:rPr lang="de-DE" b="0" i="0" dirty="0" err="1">
                <a:effectLst/>
                <a:latin typeface="Roboto" panose="020F0502020204030204" pitchFamily="2" charset="0"/>
              </a:rPr>
              <a:t>Ultralytics</a:t>
            </a:r>
            <a:r>
              <a:rPr lang="de-DE" b="0" i="0" dirty="0">
                <a:effectLst/>
                <a:latin typeface="Roboto" panose="020F0502020204030204" pitchFamily="2" charset="0"/>
              </a:rPr>
              <a:t> YOLO</a:t>
            </a:r>
          </a:p>
          <a:p>
            <a:pPr marL="1028700" lvl="1" indent="-342900"/>
            <a:r>
              <a:rPr lang="de-DE" dirty="0"/>
              <a:t>bewährter hochoptimierter </a:t>
            </a:r>
            <a:r>
              <a:rPr lang="de-DE" dirty="0" err="1"/>
              <a:t>deep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Algorithmus der in vielen Benchmark-Tests eine hohe Genauigkeit erzielt</a:t>
            </a:r>
          </a:p>
          <a:p>
            <a:pPr marL="1028700" lvl="1" indent="-342900"/>
            <a:r>
              <a:rPr lang="de-DE" dirty="0"/>
              <a:t>weit verbreitet und wurde in der Forschung und Industrie umfassend getestet</a:t>
            </a:r>
          </a:p>
          <a:p>
            <a:pPr marL="1028700" lvl="1" indent="-342900"/>
            <a:r>
              <a:rPr lang="de-DE" dirty="0"/>
              <a:t>Dadurch ist er zuverlässig genug, um als Referenz für die Ground Truth zu dienen</a:t>
            </a:r>
          </a:p>
          <a:p>
            <a:pPr marL="1028700" lvl="1" indent="-342900"/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Detektion- und Trackingstabilität für jedes Video berechnet</a:t>
            </a:r>
          </a:p>
          <a:p>
            <a:pPr marL="1028700" lvl="1" indent="-342900"/>
            <a:endParaRPr lang="de-DE" b="1" dirty="0"/>
          </a:p>
          <a:p>
            <a:pPr marL="1028700" lvl="1" indent="-342900"/>
            <a:endParaRPr lang="de-DE" b="0" i="0" dirty="0">
              <a:effectLst/>
              <a:latin typeface="Roboto" panose="020F0502020204030204" pitchFamily="2" charset="0"/>
            </a:endParaRP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ABBBDC8-F586-C22A-78AA-E02D3B9F13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119" t="5224"/>
          <a:stretch/>
        </p:blipFill>
        <p:spPr>
          <a:xfrm>
            <a:off x="8313419" y="3128116"/>
            <a:ext cx="1981965" cy="340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68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Diagramm 10">
            <a:extLst>
              <a:ext uri="{FF2B5EF4-FFF2-40B4-BE49-F238E27FC236}">
                <a16:creationId xmlns:a16="http://schemas.microsoft.com/office/drawing/2014/main" id="{A0B857A7-1FC7-355B-6753-9558021FA1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02627923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26354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BDD7E8-7876-8F3A-85C2-6A6AC6A4E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5DDE1C-E2B0-304E-A9E3-8E592C092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Detektion- und Trackingstabilität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9F13AAB4-00FC-A05F-5511-BB7A4A0F39C2}"/>
              </a:ext>
            </a:extLst>
          </p:cNvPr>
          <p:cNvCxnSpPr/>
          <p:nvPr/>
        </p:nvCxnSpPr>
        <p:spPr>
          <a:xfrm flipV="1">
            <a:off x="5861785" y="2219914"/>
            <a:ext cx="0" cy="388620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89909524-DCEA-F8C4-24D0-F5368F7A0DB9}"/>
              </a:ext>
            </a:extLst>
          </p:cNvPr>
          <p:cNvSpPr txBox="1"/>
          <p:nvPr/>
        </p:nvSpPr>
        <p:spPr>
          <a:xfrm>
            <a:off x="6096000" y="2574555"/>
            <a:ext cx="316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Gesamt Resultat der Metrik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CFB0F18-6A72-196E-FA4C-5D3DEBA2C50F}"/>
              </a:ext>
            </a:extLst>
          </p:cNvPr>
          <p:cNvSpPr txBox="1"/>
          <p:nvPr/>
        </p:nvSpPr>
        <p:spPr>
          <a:xfrm>
            <a:off x="423112" y="2574555"/>
            <a:ext cx="3524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Erhobene Daten eines Videos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8BBEA50-64F9-ABE9-32E8-766C0D198697}"/>
              </a:ext>
            </a:extLst>
          </p:cNvPr>
          <p:cNvSpPr txBox="1"/>
          <p:nvPr/>
        </p:nvSpPr>
        <p:spPr>
          <a:xfrm>
            <a:off x="6096000" y="3135918"/>
            <a:ext cx="596886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</a:rPr>
              <a:t>Gesamtanzahl Videos: </a:t>
            </a:r>
            <a:r>
              <a:rPr lang="de-DE" sz="2000" b="1" dirty="0">
                <a:solidFill>
                  <a:schemeClr val="bg1"/>
                </a:solidFill>
              </a:rPr>
              <a:t>31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</a:rPr>
              <a:t>Best Case Detektion in Beziehung zur gesamt-Anz. der Videos: </a:t>
            </a:r>
            <a:r>
              <a:rPr lang="de-DE" sz="2000" b="1" dirty="0">
                <a:solidFill>
                  <a:schemeClr val="bg1"/>
                </a:solidFill>
              </a:rPr>
              <a:t>30/31</a:t>
            </a:r>
            <a:r>
              <a:rPr lang="de-DE" sz="2000" dirty="0">
                <a:solidFill>
                  <a:schemeClr val="bg1"/>
                </a:solidFill>
              </a:rPr>
              <a:t> = </a:t>
            </a:r>
            <a:r>
              <a:rPr lang="de-DE" sz="2000" b="1" dirty="0">
                <a:solidFill>
                  <a:schemeClr val="bg1"/>
                </a:solidFill>
              </a:rPr>
              <a:t>0.97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</a:rPr>
              <a:t>Overall Average: Anzahl Detektionen zu stichhaltigen Frames: </a:t>
            </a:r>
            <a:r>
              <a:rPr lang="de-DE" sz="2000" b="1" dirty="0">
                <a:solidFill>
                  <a:schemeClr val="bg1"/>
                </a:solidFill>
              </a:rPr>
              <a:t>0.01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</a:rPr>
              <a:t>Overall Average: Anzahl Tracks zu stichhaltigen Frames: </a:t>
            </a:r>
            <a:r>
              <a:rPr lang="de-DE" sz="2000" b="1" dirty="0">
                <a:solidFill>
                  <a:schemeClr val="bg1"/>
                </a:solidFill>
              </a:rPr>
              <a:t>0.96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</a:rPr>
              <a:t>Fehldetektion und Tracking: </a:t>
            </a:r>
            <a:r>
              <a:rPr lang="de-DE" sz="2000" b="1" dirty="0">
                <a:solidFill>
                  <a:schemeClr val="bg1"/>
                </a:solidFill>
              </a:rPr>
              <a:t>1/31</a:t>
            </a:r>
            <a:r>
              <a:rPr lang="de-DE" sz="2000" dirty="0">
                <a:solidFill>
                  <a:schemeClr val="bg1"/>
                </a:solidFill>
              </a:rPr>
              <a:t> = </a:t>
            </a:r>
            <a:r>
              <a:rPr lang="de-DE" sz="2000" b="1" dirty="0">
                <a:solidFill>
                  <a:schemeClr val="bg1"/>
                </a:solidFill>
              </a:rPr>
              <a:t>0.03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24615EA-3B6F-361F-DB69-5F2D81647164}"/>
              </a:ext>
            </a:extLst>
          </p:cNvPr>
          <p:cNvSpPr txBox="1"/>
          <p:nvPr/>
        </p:nvSpPr>
        <p:spPr>
          <a:xfrm>
            <a:off x="234214" y="3135918"/>
            <a:ext cx="539335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</a:rPr>
              <a:t>Gesamt Anzahl Detektionen: </a:t>
            </a:r>
            <a:r>
              <a:rPr lang="de-DE" sz="2000" b="1" dirty="0">
                <a:solidFill>
                  <a:schemeClr val="bg1"/>
                </a:solidFill>
              </a:rPr>
              <a:t>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</a:rPr>
              <a:t>Gesamt Anzahl Tracks: </a:t>
            </a:r>
            <a:r>
              <a:rPr lang="de-DE" sz="2000" b="1" dirty="0">
                <a:solidFill>
                  <a:schemeClr val="bg1"/>
                </a:solidFill>
              </a:rPr>
              <a:t>115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</a:rPr>
              <a:t>Gesamtanzahl der stichhaltigen Frames: </a:t>
            </a:r>
            <a:r>
              <a:rPr lang="de-DE" sz="2000" b="1" dirty="0">
                <a:solidFill>
                  <a:schemeClr val="bg1"/>
                </a:solidFill>
              </a:rPr>
              <a:t>116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</a:rPr>
              <a:t>Anzahl nicht stichhaltiger Frames: </a:t>
            </a:r>
            <a:r>
              <a:rPr lang="de-DE" sz="2000" b="1" dirty="0">
                <a:solidFill>
                  <a:schemeClr val="bg1"/>
                </a:solidFill>
              </a:rPr>
              <a:t>33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bg1"/>
                </a:solidFill>
              </a:rPr>
              <a:t>1-Detektion: </a:t>
            </a:r>
            <a:r>
              <a:rPr lang="de-DE" sz="2000" b="1" dirty="0">
                <a:solidFill>
                  <a:schemeClr val="bg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898091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759DC4-8B30-98A0-5BAB-C78BA4A4A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Zusammenfassend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96FB3A-B62C-3DAB-4FD1-B4EBDD650A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0" y="2478405"/>
            <a:ext cx="9166860" cy="3564255"/>
          </a:xfrm>
        </p:spPr>
        <p:txBody>
          <a:bodyPr rtlCol="0">
            <a:normAutofit/>
          </a:bodyPr>
          <a:lstStyle>
            <a:defPPr>
              <a:defRPr lang="de-DE"/>
            </a:defPPr>
          </a:lstStyle>
          <a:p>
            <a:pPr marL="342900" indent="-342900" rtl="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de-DE" sz="2400" b="1" dirty="0"/>
              <a:t>Annahmen: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400" dirty="0"/>
              <a:t>Kameraabstand: mind. 3-4 Meter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400" dirty="0"/>
              <a:t>Bewegung: dauerhafte ruckartige Bewegungen und Stillstand vermeiden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400" dirty="0"/>
              <a:t>Spiel in Räumlichkeiten spielen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400" dirty="0"/>
              <a:t>Nur eine Person in der Szene</a:t>
            </a:r>
          </a:p>
          <a:p>
            <a:pPr marL="1028700" lvl="1" indent="-342900"/>
            <a:endParaRPr lang="de-DE" dirty="0"/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2992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CB0209-3BE6-E2ED-04EB-86F3C0B09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Pipeline</a:t>
            </a:r>
          </a:p>
        </p:txBody>
      </p:sp>
      <p:graphicFrame>
        <p:nvGraphicFramePr>
          <p:cNvPr id="4" name="Inhaltsplatzhalter 9">
            <a:extLst>
              <a:ext uri="{FF2B5EF4-FFF2-40B4-BE49-F238E27FC236}">
                <a16:creationId xmlns:a16="http://schemas.microsoft.com/office/drawing/2014/main" id="{0BC80849-B827-EA1C-98E7-DE8AF4E45680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2038310396"/>
              </p:ext>
            </p:extLst>
          </p:nvPr>
        </p:nvGraphicFramePr>
        <p:xfrm>
          <a:off x="196683" y="2460458"/>
          <a:ext cx="8558697" cy="38565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Pfeil: 180-Grad 4">
            <a:extLst>
              <a:ext uri="{FF2B5EF4-FFF2-40B4-BE49-F238E27FC236}">
                <a16:creationId xmlns:a16="http://schemas.microsoft.com/office/drawing/2014/main" id="{D1EDC9B4-055B-86BD-D0D3-648294BE4DE3}"/>
              </a:ext>
            </a:extLst>
          </p:cNvPr>
          <p:cNvSpPr/>
          <p:nvPr/>
        </p:nvSpPr>
        <p:spPr>
          <a:xfrm>
            <a:off x="6443011" y="2392679"/>
            <a:ext cx="1001729" cy="1036321"/>
          </a:xfrm>
          <a:prstGeom prst="uturn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4683FEF-440E-DC4E-A972-80786FA72D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92503" y="1437654"/>
            <a:ext cx="1771897" cy="530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452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7436C-362E-C13E-5FBF-A95FA017D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332600B-D663-5AD6-7569-9C5A855B2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Pipeline</a:t>
            </a:r>
          </a:p>
        </p:txBody>
      </p: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BA3E149E-D11A-398C-796A-CB856117B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ihandform 19">
              <a:extLst>
                <a:ext uri="{FF2B5EF4-FFF2-40B4-BE49-F238E27FC236}">
                  <a16:creationId xmlns:a16="http://schemas.microsoft.com/office/drawing/2014/main" id="{9F163D06-4AA8-14A1-EFEE-CF394FF0DA7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1" name="Freihandform 20">
              <a:extLst>
                <a:ext uri="{FF2B5EF4-FFF2-40B4-BE49-F238E27FC236}">
                  <a16:creationId xmlns:a16="http://schemas.microsoft.com/office/drawing/2014/main" id="{B40E35E2-884D-C582-0C20-93F5BA76380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2" name="Freihandform 21">
              <a:extLst>
                <a:ext uri="{FF2B5EF4-FFF2-40B4-BE49-F238E27FC236}">
                  <a16:creationId xmlns:a16="http://schemas.microsoft.com/office/drawing/2014/main" id="{951FB669-801D-2623-E328-6F05D97E88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5" name="Gewitterblitz 4">
            <a:extLst>
              <a:ext uri="{FF2B5EF4-FFF2-40B4-BE49-F238E27FC236}">
                <a16:creationId xmlns:a16="http://schemas.microsoft.com/office/drawing/2014/main" id="{061AA175-7A10-ABEF-9136-8BD4AEF24846}"/>
              </a:ext>
            </a:extLst>
          </p:cNvPr>
          <p:cNvSpPr/>
          <p:nvPr/>
        </p:nvSpPr>
        <p:spPr>
          <a:xfrm>
            <a:off x="1014922" y="3534939"/>
            <a:ext cx="1371600" cy="1941419"/>
          </a:xfrm>
          <a:prstGeom prst="lightningBol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CDC6D91-9FF3-6AD9-EAE0-E7A83EDA062A}"/>
              </a:ext>
            </a:extLst>
          </p:cNvPr>
          <p:cNvSpPr txBox="1"/>
          <p:nvPr/>
        </p:nvSpPr>
        <p:spPr>
          <a:xfrm>
            <a:off x="182655" y="2935177"/>
            <a:ext cx="3099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chemeClr val="bg1"/>
                </a:solidFill>
              </a:rPr>
              <a:t>Person verloren</a:t>
            </a:r>
          </a:p>
        </p:txBody>
      </p: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0524E28F-93CF-D312-B6E0-410EC50566E9}"/>
              </a:ext>
            </a:extLst>
          </p:cNvPr>
          <p:cNvSpPr/>
          <p:nvPr/>
        </p:nvSpPr>
        <p:spPr>
          <a:xfrm>
            <a:off x="2988643" y="4030579"/>
            <a:ext cx="1371600" cy="685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CB4BE8EC-4E61-7B60-1E2C-73F34C744BF1}"/>
              </a:ext>
            </a:extLst>
          </p:cNvPr>
          <p:cNvSpPr/>
          <p:nvPr/>
        </p:nvSpPr>
        <p:spPr>
          <a:xfrm>
            <a:off x="4832731" y="3497549"/>
            <a:ext cx="2971800" cy="17518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>
                <a:solidFill>
                  <a:schemeClr val="bg1"/>
                </a:solidFill>
              </a:rPr>
              <a:t>Detektor</a:t>
            </a:r>
            <a:endParaRPr lang="de-DE" sz="2100" b="1" dirty="0">
              <a:solidFill>
                <a:schemeClr val="bg1"/>
              </a:solidFill>
            </a:endParaRPr>
          </a:p>
        </p:txBody>
      </p:sp>
      <p:sp>
        <p:nvSpPr>
          <p:cNvPr id="9" name="Pfeil: 180-Grad 8">
            <a:extLst>
              <a:ext uri="{FF2B5EF4-FFF2-40B4-BE49-F238E27FC236}">
                <a16:creationId xmlns:a16="http://schemas.microsoft.com/office/drawing/2014/main" id="{B59D33FD-941F-06FC-25F4-3B9141102B94}"/>
              </a:ext>
            </a:extLst>
          </p:cNvPr>
          <p:cNvSpPr/>
          <p:nvPr/>
        </p:nvSpPr>
        <p:spPr>
          <a:xfrm>
            <a:off x="6096000" y="2096735"/>
            <a:ext cx="757990" cy="1003399"/>
          </a:xfrm>
          <a:prstGeom prst="uturn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Pfeil: nach rechts 12">
            <a:extLst>
              <a:ext uri="{FF2B5EF4-FFF2-40B4-BE49-F238E27FC236}">
                <a16:creationId xmlns:a16="http://schemas.microsoft.com/office/drawing/2014/main" id="{14E42CC8-EE82-CA6A-E1D4-BCBDDCE7B6C9}"/>
              </a:ext>
            </a:extLst>
          </p:cNvPr>
          <p:cNvSpPr/>
          <p:nvPr/>
        </p:nvSpPr>
        <p:spPr>
          <a:xfrm>
            <a:off x="7249050" y="2169666"/>
            <a:ext cx="1371600" cy="685800"/>
          </a:xfrm>
          <a:prstGeom prst="rightArrow">
            <a:avLst/>
          </a:prstGeom>
          <a:solidFill>
            <a:schemeClr val="tx1"/>
          </a:solidFill>
          <a:ln w="1905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1549ABD8-68D4-45EC-5D3A-8CC79B2956F6}"/>
              </a:ext>
            </a:extLst>
          </p:cNvPr>
          <p:cNvSpPr/>
          <p:nvPr/>
        </p:nvSpPr>
        <p:spPr>
          <a:xfrm>
            <a:off x="9015710" y="1636636"/>
            <a:ext cx="2971800" cy="1751860"/>
          </a:xfrm>
          <a:prstGeom prst="roundRect">
            <a:avLst/>
          </a:prstGeom>
          <a:solidFill>
            <a:schemeClr val="tx1"/>
          </a:solidFill>
          <a:ln w="1905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>
                <a:solidFill>
                  <a:schemeClr val="bg1"/>
                </a:solidFill>
              </a:rPr>
              <a:t>Virtualisieren</a:t>
            </a:r>
            <a:endParaRPr lang="de-DE" sz="2100" b="1" dirty="0">
              <a:solidFill>
                <a:schemeClr val="bg1"/>
              </a:solidFill>
            </a:endParaRPr>
          </a:p>
        </p:txBody>
      </p:sp>
      <p:sp>
        <p:nvSpPr>
          <p:cNvPr id="15" name="Pfeil: nach rechts 14">
            <a:extLst>
              <a:ext uri="{FF2B5EF4-FFF2-40B4-BE49-F238E27FC236}">
                <a16:creationId xmlns:a16="http://schemas.microsoft.com/office/drawing/2014/main" id="{E9709AFA-5B65-1BB6-C215-A0AECBC1174E}"/>
              </a:ext>
            </a:extLst>
          </p:cNvPr>
          <p:cNvSpPr/>
          <p:nvPr/>
        </p:nvSpPr>
        <p:spPr>
          <a:xfrm>
            <a:off x="8132036" y="4004569"/>
            <a:ext cx="1479177" cy="685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erfolgreich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1B5F4E4-663A-0F4C-37FF-09243BDA0F06}"/>
              </a:ext>
            </a:extLst>
          </p:cNvPr>
          <p:cNvSpPr txBox="1"/>
          <p:nvPr/>
        </p:nvSpPr>
        <p:spPr>
          <a:xfrm>
            <a:off x="9938719" y="4053047"/>
            <a:ext cx="19883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chemeClr val="bg1"/>
                </a:solidFill>
              </a:rPr>
              <a:t>Tracking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EE11853E-39FE-4C8F-3BA9-868D095F91E5}"/>
              </a:ext>
            </a:extLst>
          </p:cNvPr>
          <p:cNvSpPr txBox="1"/>
          <p:nvPr/>
        </p:nvSpPr>
        <p:spPr>
          <a:xfrm>
            <a:off x="5678551" y="1734789"/>
            <a:ext cx="187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Nicht gefunden</a:t>
            </a:r>
          </a:p>
        </p:txBody>
      </p:sp>
    </p:spTree>
    <p:extLst>
      <p:ext uri="{BB962C8B-B14F-4D97-AF65-F5344CB8AC3E}">
        <p14:creationId xmlns:p14="http://schemas.microsoft.com/office/powerpoint/2010/main" val="3480667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2">
            <a:extLst>
              <a:ext uri="{FF2B5EF4-FFF2-40B4-BE49-F238E27FC236}">
                <a16:creationId xmlns:a16="http://schemas.microsoft.com/office/drawing/2014/main" id="{6AECD4B2-A5AA-5933-DB13-F20DC838BE45}"/>
              </a:ext>
            </a:extLst>
          </p:cNvPr>
          <p:cNvSpPr txBox="1">
            <a:spLocks/>
          </p:cNvSpPr>
          <p:nvPr/>
        </p:nvSpPr>
        <p:spPr>
          <a:xfrm>
            <a:off x="0" y="-900609"/>
            <a:ext cx="11369040" cy="16802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de-DE"/>
            </a:defPPr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de-DE" sz="60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 lang="de-DE">
                <a:solidFill>
                  <a:schemeClr val="tx2"/>
                </a:solidFill>
              </a:defRPr>
            </a:lvl2pPr>
            <a:lvl3pPr eaLnBrk="1" hangingPunct="1">
              <a:defRPr lang="de-DE">
                <a:solidFill>
                  <a:schemeClr val="tx2"/>
                </a:solidFill>
              </a:defRPr>
            </a:lvl3pPr>
            <a:lvl4pPr eaLnBrk="1" hangingPunct="1">
              <a:defRPr lang="de-DE">
                <a:solidFill>
                  <a:schemeClr val="tx2"/>
                </a:solidFill>
              </a:defRPr>
            </a:lvl4pPr>
            <a:lvl5pPr eaLnBrk="1" hangingPunct="1">
              <a:defRPr lang="de-DE">
                <a:solidFill>
                  <a:schemeClr val="tx2"/>
                </a:solidFill>
              </a:defRPr>
            </a:lvl5pPr>
            <a:lvl6pPr eaLnBrk="1" hangingPunct="1">
              <a:defRPr lang="de-DE">
                <a:solidFill>
                  <a:schemeClr val="tx2"/>
                </a:solidFill>
              </a:defRPr>
            </a:lvl6pPr>
            <a:lvl7pPr eaLnBrk="1" hangingPunct="1">
              <a:defRPr lang="de-DE">
                <a:solidFill>
                  <a:schemeClr val="tx2"/>
                </a:solidFill>
              </a:defRPr>
            </a:lvl7pPr>
            <a:lvl8pPr eaLnBrk="1" hangingPunct="1">
              <a:defRPr lang="de-DE">
                <a:solidFill>
                  <a:schemeClr val="tx2"/>
                </a:solidFill>
              </a:defRPr>
            </a:lvl8pPr>
            <a:lvl9pPr eaLnBrk="1" hangingPunct="1">
              <a:defRPr lang="de-DE">
                <a:solidFill>
                  <a:schemeClr val="tx2"/>
                </a:solidFill>
              </a:defRPr>
            </a:lvl9pPr>
          </a:lstStyle>
          <a:p>
            <a:pPr algn="l"/>
            <a:r>
              <a:rPr lang="de-DE" sz="4000" dirty="0"/>
              <a:t>Virtualisierung und Tracking bei Verdeckungen</a:t>
            </a:r>
            <a:endParaRPr lang="de-DE" sz="540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8F2672E-CF7D-6EC6-DEFB-FBA9C4970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8793" y="842601"/>
            <a:ext cx="3244755" cy="5172797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FD3F943-A381-8522-D589-C2C9468AD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163" y="842601"/>
            <a:ext cx="3210373" cy="5172797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954EA4F-3539-E9A6-73A2-1B762A981AEC}"/>
              </a:ext>
            </a:extLst>
          </p:cNvPr>
          <p:cNvSpPr txBox="1"/>
          <p:nvPr/>
        </p:nvSpPr>
        <p:spPr>
          <a:xfrm>
            <a:off x="7853866" y="6078403"/>
            <a:ext cx="3199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Person hinter Objekt verloren:</a:t>
            </a:r>
          </a:p>
          <a:p>
            <a:r>
              <a:rPr lang="de-DE" dirty="0">
                <a:solidFill>
                  <a:schemeClr val="bg1"/>
                </a:solidFill>
              </a:rPr>
              <a:t>virtualisiere letztes </a:t>
            </a:r>
            <a:r>
              <a:rPr lang="de-DE" dirty="0" err="1">
                <a:solidFill>
                  <a:schemeClr val="bg1"/>
                </a:solidFill>
              </a:rPr>
              <a:t>movement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36BAD99-CDDF-37B9-0FED-F09CE8917048}"/>
              </a:ext>
            </a:extLst>
          </p:cNvPr>
          <p:cNvSpPr txBox="1"/>
          <p:nvPr/>
        </p:nvSpPr>
        <p:spPr>
          <a:xfrm>
            <a:off x="1988820" y="6078403"/>
            <a:ext cx="4053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Person verdeckt:</a:t>
            </a:r>
          </a:p>
          <a:p>
            <a:r>
              <a:rPr lang="de-DE" dirty="0">
                <a:solidFill>
                  <a:schemeClr val="bg1"/>
                </a:solidFill>
              </a:rPr>
              <a:t>tracke verfügbare Konturen &amp; Features</a:t>
            </a:r>
          </a:p>
        </p:txBody>
      </p:sp>
    </p:spTree>
    <p:extLst>
      <p:ext uri="{BB962C8B-B14F-4D97-AF65-F5344CB8AC3E}">
        <p14:creationId xmlns:p14="http://schemas.microsoft.com/office/powerpoint/2010/main" val="2916022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0151AA-F03E-E53B-22BE-9D03D0D250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Daten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C38B41-D855-2ADF-4A9A-850653712A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59" y="4549552"/>
            <a:ext cx="6979519" cy="1645920"/>
          </a:xfrm>
        </p:spPr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31 Videos </a:t>
            </a:r>
            <a:r>
              <a:rPr lang="de-DE" dirty="0">
                <a:solidFill>
                  <a:schemeClr val="bg1"/>
                </a:solidFill>
              </a:rPr>
              <a:t>zur Abbildung unterschiedlicher </a:t>
            </a:r>
            <a:r>
              <a:rPr lang="de-DE" b="1" dirty="0">
                <a:solidFill>
                  <a:schemeClr val="bg1"/>
                </a:solidFill>
              </a:rPr>
              <a:t>Szenarien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57372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202944C6-54C5-6EF6-6691-1CD9268434E3}"/>
              </a:ext>
            </a:extLst>
          </p:cNvPr>
          <p:cNvSpPr txBox="1"/>
          <p:nvPr/>
        </p:nvSpPr>
        <p:spPr>
          <a:xfrm>
            <a:off x="1762263" y="2793610"/>
            <a:ext cx="3093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Gute/Schlechte Beleuchtung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9CA9CBB-7F41-E9EC-5FCE-3554F1D5F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9647" y="540055"/>
            <a:ext cx="2922767" cy="194711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8D56AEA-8B27-EE80-7740-395053AF3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40057"/>
            <a:ext cx="2926974" cy="1947111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548767C9-1677-2A27-DD2D-7EA048A41AE0}"/>
              </a:ext>
            </a:extLst>
          </p:cNvPr>
          <p:cNvSpPr txBox="1"/>
          <p:nvPr/>
        </p:nvSpPr>
        <p:spPr>
          <a:xfrm>
            <a:off x="7488154" y="2918118"/>
            <a:ext cx="6097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de-DE" dirty="0">
                <a:solidFill>
                  <a:schemeClr val="bg1"/>
                </a:solidFill>
              </a:rPr>
              <a:t>Kontrastvolle/Monotone Kleidung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775772E-D9DD-146B-1F87-F06418628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8269" y="540057"/>
            <a:ext cx="2925573" cy="194711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CF26CE4F-D9A6-D303-EF2F-D1D593EC2C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6514" y="540056"/>
            <a:ext cx="2927680" cy="1947111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DDA0E54E-B227-AD65-DA1C-8F33E5EEA922}"/>
              </a:ext>
            </a:extLst>
          </p:cNvPr>
          <p:cNvSpPr txBox="1"/>
          <p:nvPr/>
        </p:nvSpPr>
        <p:spPr>
          <a:xfrm>
            <a:off x="1762263" y="6146030"/>
            <a:ext cx="67939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de-DE" dirty="0">
                <a:solidFill>
                  <a:schemeClr val="bg1"/>
                </a:solidFill>
              </a:rPr>
              <a:t>Hindernisse/Störobjekte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755D030A-EF16-4E89-7CAF-E92A65A39E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128289"/>
            <a:ext cx="2922767" cy="1948511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00A333B1-BB1D-6C42-395C-8248A45102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69646" y="4130623"/>
            <a:ext cx="2922768" cy="1946177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7922B33C-9E20-5FEC-E09C-A211D300BE47}"/>
              </a:ext>
            </a:extLst>
          </p:cNvPr>
          <p:cNvSpPr txBox="1"/>
          <p:nvPr/>
        </p:nvSpPr>
        <p:spPr>
          <a:xfrm>
            <a:off x="7203358" y="6143696"/>
            <a:ext cx="67939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de-DE" dirty="0">
                <a:solidFill>
                  <a:schemeClr val="bg1"/>
                </a:solidFill>
              </a:rPr>
              <a:t>Ansichten /Unterschiedliche Bewegungen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00D30A58-2CFF-4B27-911A-BA35BDC7A1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2830" y="4128289"/>
            <a:ext cx="2921364" cy="1946177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10ECB66-5E4D-A99D-099C-A80BA1B54AB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70376" y="4125955"/>
            <a:ext cx="2923466" cy="1946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70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FFEF7-34FE-1EC1-991A-907BFE4B9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S-LiveDemo">
            <a:hlinkClick r:id="" action="ppaction://media"/>
            <a:extLst>
              <a:ext uri="{FF2B5EF4-FFF2-40B4-BE49-F238E27FC236}">
                <a16:creationId xmlns:a16="http://schemas.microsoft.com/office/drawing/2014/main" id="{9AAE6345-81BC-E954-AD30-CE8A8D2224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716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FFEF7-34FE-1EC1-991A-907BFE4B9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L-LiveDemo">
            <a:hlinkClick r:id="" action="ppaction://media"/>
            <a:extLst>
              <a:ext uri="{FF2B5EF4-FFF2-40B4-BE49-F238E27FC236}">
                <a16:creationId xmlns:a16="http://schemas.microsoft.com/office/drawing/2014/main" id="{8BABDABA-EBB6-CF8E-5B16-79EEE24A32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76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FFEF7-34FE-1EC1-991A-907BFE4B9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S-Parkour-Tshirt-Hell-RL">
            <a:hlinkClick r:id="" action="ppaction://media"/>
            <a:extLst>
              <a:ext uri="{FF2B5EF4-FFF2-40B4-BE49-F238E27FC236}">
                <a16:creationId xmlns:a16="http://schemas.microsoft.com/office/drawing/2014/main" id="{2F99988F-ED96-3F7A-4966-CD46B270D3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15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enutzerdefiniert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32793_TF78853419_Win32" id="{73C4F1C6-D164-4434-8FDF-48F92F60FB31}" vid="{13AA8AF3-B505-4A9F-9557-DEA5A55D833C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293</Words>
  <Application>Microsoft Office PowerPoint</Application>
  <PresentationFormat>Breitbild</PresentationFormat>
  <Paragraphs>79</Paragraphs>
  <Slides>13</Slides>
  <Notes>4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13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Franklin Gothic Book</vt:lpstr>
      <vt:lpstr>Franklin Gothic Demi</vt:lpstr>
      <vt:lpstr>Roboto</vt:lpstr>
      <vt:lpstr>Symbol</vt:lpstr>
      <vt:lpstr>Benutzerdefiniert</vt:lpstr>
      <vt:lpstr>Office</vt:lpstr>
      <vt:lpstr>Meilenstein 3 – Single Object Tracking</vt:lpstr>
      <vt:lpstr>Pipeline</vt:lpstr>
      <vt:lpstr>Pipeline</vt:lpstr>
      <vt:lpstr>PowerPoint-Präsentation</vt:lpstr>
      <vt:lpstr>Daten</vt:lpstr>
      <vt:lpstr>PowerPoint-Präsentation</vt:lpstr>
      <vt:lpstr>PowerPoint-Präsentation</vt:lpstr>
      <vt:lpstr>PowerPoint-Präsentation</vt:lpstr>
      <vt:lpstr>PowerPoint-Präsentation</vt:lpstr>
      <vt:lpstr>Metrik</vt:lpstr>
      <vt:lpstr>PowerPoint-Präsentation</vt:lpstr>
      <vt:lpstr>Detektion- und Trackingstabilität</vt:lpstr>
      <vt:lpstr>Zusammenfassend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Stevic</dc:creator>
  <cp:lastModifiedBy>David Stevic</cp:lastModifiedBy>
  <cp:revision>64</cp:revision>
  <dcterms:created xsi:type="dcterms:W3CDTF">2024-11-12T15:46:46Z</dcterms:created>
  <dcterms:modified xsi:type="dcterms:W3CDTF">2024-12-12T13:55:16Z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